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15"/>
  </p:notesMasterIdLst>
  <p:sldIdLst>
    <p:sldId id="497" r:id="rId3"/>
    <p:sldId id="518" r:id="rId4"/>
    <p:sldId id="519" r:id="rId5"/>
    <p:sldId id="520" r:id="rId6"/>
    <p:sldId id="521" r:id="rId7"/>
    <p:sldId id="522" r:id="rId8"/>
    <p:sldId id="523" r:id="rId9"/>
    <p:sldId id="524" r:id="rId10"/>
    <p:sldId id="525" r:id="rId11"/>
    <p:sldId id="526" r:id="rId12"/>
    <p:sldId id="527" r:id="rId13"/>
    <p:sldId id="477" r:id="rId14"/>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4" autoAdjust="0"/>
    <p:restoredTop sz="89312" autoAdjust="0"/>
  </p:normalViewPr>
  <p:slideViewPr>
    <p:cSldViewPr snapToGrid="0" snapToObjects="1">
      <p:cViewPr varScale="1">
        <p:scale>
          <a:sx n="115" d="100"/>
          <a:sy n="115" d="100"/>
        </p:scale>
        <p:origin x="542" y="67"/>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15-8-2018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HTML 5,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application consumes these aggregation results and pushes them to Web UI - The </a:t>
            </a:r>
            <a:r>
              <a:rPr lang="en-US" sz="1200" b="0" i="0" kern="1200" dirty="0" err="1">
                <a:solidFill>
                  <a:schemeClr val="tx1"/>
                </a:solidFill>
                <a:effectLst/>
                <a:latin typeface="+mn-lt"/>
                <a:ea typeface="+mn-ea"/>
                <a:cs typeface="+mn-cs"/>
              </a:rPr>
              <a:t>WebUI</a:t>
            </a:r>
            <a:r>
              <a:rPr lang="en-US" sz="1200" b="0" i="0" kern="1200" dirty="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057958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Ukranian</a:t>
            </a:r>
            <a:r>
              <a:rPr lang="en-US" dirty="0"/>
              <a:t>:</a:t>
            </a:r>
            <a:r>
              <a:rPr lang="en-US" baseline="0" dirty="0"/>
              <a:t> </a:t>
            </a:r>
            <a:r>
              <a:rPr lang="nl-NL" dirty="0" err="1"/>
              <a:t>Dyakuyu</a:t>
            </a:r>
            <a:r>
              <a:rPr lang="nl-NL" dirty="0"/>
              <a:t> - https://www.google.nl/search?q=thank+you+in+ukrainian&amp;rlz=1C1GGRV_enNL762NL762&amp;oq=thank+y&amp;aqs=chrome.1.69i59l2j69i61j0j69i57j0.1774j0j9&amp;sourceid=chrome&amp;ie=UTF-8 </a:t>
            </a:r>
          </a:p>
          <a:p>
            <a:r>
              <a:rPr lang="en-US" dirty="0"/>
              <a:t>Russian:</a:t>
            </a:r>
            <a:r>
              <a:rPr lang="en-US" baseline="0" dirty="0"/>
              <a:t> </a:t>
            </a:r>
            <a:r>
              <a:rPr lang="en-US" baseline="0" dirty="0" err="1"/>
              <a:t>Spasibo</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12</a:t>
            </a:fld>
            <a:endParaRPr lang="nl-NL"/>
          </a:p>
        </p:txBody>
      </p:sp>
    </p:spTree>
    <p:extLst>
      <p:ext uri="{BB962C8B-B14F-4D97-AF65-F5344CB8AC3E}">
        <p14:creationId xmlns:p14="http://schemas.microsoft.com/office/powerpoint/2010/main" val="662180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nl-NL" noProof="0"/>
              <a:t>Monitoring with Prometheus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nl-NL"/>
              <a:t>Monitoring with Prometheus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nl-NL"/>
              <a:t>Monitoring with Prometheus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nl-NL"/>
              <a:t>Monitoring with Prometheus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nl-NL"/>
              <a:t>Monitoring with Prometheus</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a:t>Xxxx</a:t>
            </a:r>
          </a:p>
          <a:p>
            <a:pPr lvl="1"/>
            <a:r>
              <a:rPr lang="nl-NL" sz="1050"/>
              <a:t>Xxxx</a:t>
            </a:r>
          </a:p>
          <a:p>
            <a:pPr lvl="2"/>
            <a:r>
              <a:rPr lang="nl-NL" sz="1050"/>
              <a:t>Xxx</a:t>
            </a:r>
          </a:p>
          <a:p>
            <a:pPr lvl="3"/>
            <a:r>
              <a:rPr lang="nl-NL" sz="1050"/>
              <a:t>Xxxxx</a:t>
            </a:r>
          </a:p>
        </p:txBody>
      </p:sp>
    </p:spTree>
    <p:extLst>
      <p:ext uri="{BB962C8B-B14F-4D97-AF65-F5344CB8AC3E}">
        <p14:creationId xmlns:p14="http://schemas.microsoft.com/office/powerpoint/2010/main" val="3375798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a:t>hallo</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a:t>Luxe</a:t>
            </a:r>
            <a:r>
              <a:rPr lang="en-US" dirty="0"/>
              <a:t> agenda - </a:t>
            </a:r>
            <a:r>
              <a:rPr lang="en-US" dirty="0" err="1"/>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a:t>Basic agenda – </a:t>
            </a:r>
            <a:r>
              <a:rPr lang="en-US" dirty="0" err="1"/>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a:t>Op de agenda</a:t>
            </a:r>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nl-NL"/>
              <a:t>Monitoring with Prometheus</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nl-NL"/>
              <a:t>Monitoring with Prometheus</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nl-NL"/>
              <a:t>Monitoring with Prometheus</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a:t>PAY OFF</a:t>
            </a:r>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a:t>TWEE REGELS MAXIMAAL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a:t>PAY OFF</a:t>
            </a:r>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a:t>TWEE REGELS MAXIMAAL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nl-NL"/>
              <a:t>Monitoring with Prometheus</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a:t>Xxxx</a:t>
            </a:r>
          </a:p>
          <a:p>
            <a:pPr lvl="1"/>
            <a:r>
              <a:rPr lang="nl-NL" sz="1266"/>
              <a:t>Xxxx</a:t>
            </a:r>
          </a:p>
          <a:p>
            <a:pPr lvl="2"/>
            <a:r>
              <a:rPr lang="nl-NL" sz="1266"/>
              <a:t>Xxx</a:t>
            </a:r>
          </a:p>
          <a:p>
            <a:pPr lvl="3"/>
            <a:r>
              <a:rPr lang="nl-NL" sz="1266"/>
              <a:t>Xxxxx</a:t>
            </a:r>
          </a:p>
        </p:txBody>
      </p:sp>
    </p:spTree>
    <p:extLst>
      <p:ext uri="{BB962C8B-B14F-4D97-AF65-F5344CB8AC3E}">
        <p14:creationId xmlns:p14="http://schemas.microsoft.com/office/powerpoint/2010/main" val="3742279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nl-NL"/>
              <a:t>Monitoring with Prometheus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nl-NL" noProof="0"/>
              <a:t>Monitoring with Prometheus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63" Type="http://schemas.openxmlformats.org/officeDocument/2006/relationships/image" Target="../media/image5.png"/><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62"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57" Type="http://schemas.openxmlformats.org/officeDocument/2006/relationships/slideLayout" Target="../slideLayouts/slideLayout72.xml"/><Relationship Id="rId61" Type="http://schemas.openxmlformats.org/officeDocument/2006/relationships/slideLayout" Target="../slideLayouts/slideLayout76.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60" Type="http://schemas.openxmlformats.org/officeDocument/2006/relationships/slideLayout" Target="../slideLayouts/slideLayout7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56" Type="http://schemas.openxmlformats.org/officeDocument/2006/relationships/slideLayout" Target="../slideLayouts/slideLayout71.xml"/><Relationship Id="rId64" Type="http://schemas.openxmlformats.org/officeDocument/2006/relationships/image" Target="../media/image6.png"/><Relationship Id="rId8" Type="http://schemas.openxmlformats.org/officeDocument/2006/relationships/slideLayout" Target="../slideLayouts/slideLayout23.xml"/><Relationship Id="rId51" Type="http://schemas.openxmlformats.org/officeDocument/2006/relationships/slideLayout" Target="../slideLayouts/slideLayout66.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5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9">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nl-NL"/>
              <a:t>Monitoring with Prometheus</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hf hdr="0" dt="0"/>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prometheus.io/"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1.png"/><Relationship Id="rId7" Type="http://schemas.openxmlformats.org/officeDocument/2006/relationships/hyperlink" Target="mailto:info@amis.nl"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www.amis.nl/" TargetMode="External"/><Relationship Id="rId11" Type="http://schemas.openxmlformats.org/officeDocument/2006/relationships/image" Target="../media/image25.png"/><Relationship Id="rId5" Type="http://schemas.openxmlformats.org/officeDocument/2006/relationships/hyperlink" Target="mailto:lucas.jellema@amis.nl" TargetMode="External"/><Relationship Id="rId10" Type="http://schemas.openxmlformats.org/officeDocument/2006/relationships/image" Target="../media/image24.png"/><Relationship Id="rId4" Type="http://schemas.openxmlformats.org/officeDocument/2006/relationships/hyperlink" Target="http://technology.amis.nl/" TargetMode="External"/><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a:t>Monitoring</a:t>
            </a:r>
            <a:br>
              <a:rPr lang="en-US" dirty="0"/>
            </a:br>
            <a:br>
              <a:rPr lang="en-US" dirty="0"/>
            </a:br>
            <a:r>
              <a:rPr lang="en-US" sz="2400" b="0" dirty="0"/>
              <a:t>with Prometheus and Grafana</a:t>
            </a:r>
            <a:endParaRPr lang="nl-NL" sz="2400" b="0" dirty="0"/>
          </a:p>
        </p:txBody>
      </p:sp>
      <p:sp>
        <p:nvSpPr>
          <p:cNvPr id="8" name="Text Placeholder 7"/>
          <p:cNvSpPr>
            <a:spLocks noGrp="1"/>
          </p:cNvSpPr>
          <p:nvPr>
            <p:ph type="body" idx="14"/>
          </p:nvPr>
        </p:nvSpPr>
        <p:spPr>
          <a:xfrm>
            <a:off x="719998" y="880618"/>
            <a:ext cx="4464000" cy="1512000"/>
          </a:xfrm>
        </p:spPr>
        <p:txBody>
          <a:bodyPr/>
          <a:lstStyle/>
          <a:p>
            <a:r>
              <a:rPr lang="en-US" sz="2800" dirty="0"/>
              <a:t>Assuring business value</a:t>
            </a:r>
            <a:endParaRPr lang="nl-NL" sz="2800" dirty="0"/>
          </a:p>
        </p:txBody>
      </p:sp>
      <p:sp>
        <p:nvSpPr>
          <p:cNvPr id="4" name="Footer Placeholder 3"/>
          <p:cNvSpPr>
            <a:spLocks noGrp="1"/>
          </p:cNvSpPr>
          <p:nvPr>
            <p:ph type="ftr" sz="quarter" idx="4294967295"/>
          </p:nvPr>
        </p:nvSpPr>
        <p:spPr>
          <a:xfrm>
            <a:off x="5761038" y="5003800"/>
            <a:ext cx="3240087" cy="107950"/>
          </a:xfrm>
        </p:spPr>
        <p:txBody>
          <a:bodyPr/>
          <a:lstStyle/>
          <a:p>
            <a:r>
              <a:rPr lang="en-US" dirty="0"/>
              <a:t>Monitoring with Prometheus</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sp>
        <p:nvSpPr>
          <p:cNvPr id="48" name="TextBox 47"/>
          <p:cNvSpPr txBox="1"/>
          <p:nvPr/>
        </p:nvSpPr>
        <p:spPr>
          <a:xfrm>
            <a:off x="719998" y="4264489"/>
            <a:ext cx="2140651" cy="400110"/>
          </a:xfrm>
          <a:prstGeom prst="rect">
            <a:avLst/>
          </a:prstGeom>
          <a:noFill/>
        </p:spPr>
        <p:txBody>
          <a:bodyPr wrap="none" lIns="0" tIns="0" rIns="0" bIns="0" rtlCol="0">
            <a:spAutoFit/>
          </a:bodyPr>
          <a:lstStyle/>
          <a:p>
            <a:r>
              <a:rPr lang="en-US" sz="1300" dirty="0"/>
              <a:t>Lucas Jellema, CTO of AMIS</a:t>
            </a:r>
          </a:p>
          <a:p>
            <a:r>
              <a:rPr lang="en-US" sz="1300" dirty="0"/>
              <a:t>Fall 2018</a:t>
            </a:r>
            <a:endParaRPr lang="nl-NL" sz="1300" dirty="0" err="1"/>
          </a:p>
        </p:txBody>
      </p:sp>
    </p:spTree>
    <p:extLst>
      <p:ext uri="{BB962C8B-B14F-4D97-AF65-F5344CB8AC3E}">
        <p14:creationId xmlns:p14="http://schemas.microsoft.com/office/powerpoint/2010/main" val="382961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31B3-D717-4340-AE6F-B92A85CB70EF}"/>
              </a:ext>
            </a:extLst>
          </p:cNvPr>
          <p:cNvSpPr>
            <a:spLocks noGrp="1"/>
          </p:cNvSpPr>
          <p:nvPr>
            <p:ph type="title"/>
          </p:nvPr>
        </p:nvSpPr>
        <p:spPr/>
        <p:txBody>
          <a:bodyPr/>
          <a:lstStyle/>
          <a:p>
            <a:r>
              <a:rPr lang="nl-NL" dirty="0" err="1"/>
              <a:t>History</a:t>
            </a:r>
            <a:r>
              <a:rPr lang="nl-NL" dirty="0"/>
              <a:t> </a:t>
            </a:r>
            <a:r>
              <a:rPr lang="nl-NL" dirty="0" err="1"/>
              <a:t>and</a:t>
            </a:r>
            <a:r>
              <a:rPr lang="nl-NL" dirty="0"/>
              <a:t> Status of Prometheus</a:t>
            </a:r>
            <a:endParaRPr lang="en-NL" dirty="0"/>
          </a:p>
        </p:txBody>
      </p:sp>
      <p:sp>
        <p:nvSpPr>
          <p:cNvPr id="3" name="Content Placeholder 2">
            <a:extLst>
              <a:ext uri="{FF2B5EF4-FFF2-40B4-BE49-F238E27FC236}">
                <a16:creationId xmlns:a16="http://schemas.microsoft.com/office/drawing/2014/main" id="{2F57914F-6D93-41DB-9B3C-50E2F5B0EE6C}"/>
              </a:ext>
            </a:extLst>
          </p:cNvPr>
          <p:cNvSpPr>
            <a:spLocks noGrp="1"/>
          </p:cNvSpPr>
          <p:nvPr>
            <p:ph idx="1"/>
          </p:nvPr>
        </p:nvSpPr>
        <p:spPr/>
        <p:txBody>
          <a:bodyPr/>
          <a:lstStyle/>
          <a:p>
            <a:r>
              <a:rPr lang="nl-NL" dirty="0" err="1"/>
              <a:t>Written</a:t>
            </a:r>
            <a:r>
              <a:rPr lang="nl-NL" dirty="0"/>
              <a:t> in Go Lang – </a:t>
            </a:r>
            <a:r>
              <a:rPr lang="nl-NL" dirty="0" err="1"/>
              <a:t>all</a:t>
            </a:r>
            <a:r>
              <a:rPr lang="nl-NL" dirty="0"/>
              <a:t> open source, </a:t>
            </a:r>
            <a:r>
              <a:rPr lang="nl-NL" dirty="0" err="1"/>
              <a:t>available</a:t>
            </a:r>
            <a:r>
              <a:rPr lang="nl-NL" dirty="0"/>
              <a:t> on GitHub</a:t>
            </a:r>
          </a:p>
          <a:p>
            <a:r>
              <a:rPr lang="nl-NL" dirty="0"/>
              <a:t>Part of CNCF</a:t>
            </a:r>
          </a:p>
          <a:p>
            <a:r>
              <a:rPr lang="nl-NL" dirty="0">
                <a:hlinkClick r:id="rId2"/>
              </a:rPr>
              <a:t>https://prometheus.io/</a:t>
            </a:r>
            <a:endParaRPr lang="nl-NL" dirty="0"/>
          </a:p>
          <a:p>
            <a:r>
              <a:rPr lang="nl-NL" dirty="0" err="1"/>
              <a:t>Since</a:t>
            </a:r>
            <a:r>
              <a:rPr lang="nl-NL" dirty="0"/>
              <a:t> </a:t>
            </a:r>
            <a:r>
              <a:rPr lang="nl-NL" dirty="0" err="1"/>
              <a:t>when</a:t>
            </a:r>
            <a:r>
              <a:rPr lang="nl-NL" dirty="0"/>
              <a:t>?</a:t>
            </a:r>
          </a:p>
          <a:p>
            <a:r>
              <a:rPr lang="nl-NL" dirty="0" err="1"/>
              <a:t>Defacto</a:t>
            </a:r>
            <a:r>
              <a:rPr lang="nl-NL" dirty="0"/>
              <a:t> standard </a:t>
            </a:r>
            <a:r>
              <a:rPr lang="nl-NL" dirty="0" err="1"/>
              <a:t>for</a:t>
            </a:r>
            <a:r>
              <a:rPr lang="nl-NL" dirty="0"/>
              <a:t> </a:t>
            </a:r>
            <a:r>
              <a:rPr lang="nl-NL" dirty="0" err="1"/>
              <a:t>gathering</a:t>
            </a:r>
            <a:r>
              <a:rPr lang="nl-NL" dirty="0"/>
              <a:t> </a:t>
            </a:r>
            <a:r>
              <a:rPr lang="nl-NL" dirty="0" err="1"/>
              <a:t>metrics</a:t>
            </a:r>
            <a:endParaRPr lang="nl-NL" dirty="0"/>
          </a:p>
          <a:p>
            <a:r>
              <a:rPr lang="en-US" i="1" dirty="0"/>
              <a:t>treating time-series data as a data source for generating alerts is now accessible to everyone through those open source tools like Prometheus</a:t>
            </a:r>
            <a:endParaRPr lang="en-NL" dirty="0"/>
          </a:p>
        </p:txBody>
      </p:sp>
      <p:sp>
        <p:nvSpPr>
          <p:cNvPr id="4" name="Footer Placeholder 3">
            <a:extLst>
              <a:ext uri="{FF2B5EF4-FFF2-40B4-BE49-F238E27FC236}">
                <a16:creationId xmlns:a16="http://schemas.microsoft.com/office/drawing/2014/main" id="{45B8F1CE-F5F9-4FE6-904E-E12EC3869ADE}"/>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C762D763-4713-420A-818A-EA8D2AF32B54}"/>
              </a:ext>
            </a:extLst>
          </p:cNvPr>
          <p:cNvSpPr>
            <a:spLocks noGrp="1"/>
          </p:cNvSpPr>
          <p:nvPr>
            <p:ph type="sldNum" sz="quarter" idx="12"/>
          </p:nvPr>
        </p:nvSpPr>
        <p:spPr/>
        <p:txBody>
          <a:bodyPr/>
          <a:lstStyle/>
          <a:p>
            <a:fld id="{14F1411D-0280-154F-AEAC-4C20B7AA46B2}" type="slidenum">
              <a:rPr lang="nl-NL" smtClean="0"/>
              <a:t>10</a:t>
            </a:fld>
            <a:endParaRPr lang="nl-NL"/>
          </a:p>
        </p:txBody>
      </p:sp>
      <p:pic>
        <p:nvPicPr>
          <p:cNvPr id="6" name="Picture 5">
            <a:extLst>
              <a:ext uri="{FF2B5EF4-FFF2-40B4-BE49-F238E27FC236}">
                <a16:creationId xmlns:a16="http://schemas.microsoft.com/office/drawing/2014/main" id="{13F1E566-B2FC-4B70-8550-B7DF55F58558}"/>
              </a:ext>
            </a:extLst>
          </p:cNvPr>
          <p:cNvPicPr>
            <a:picLocks noChangeAspect="1"/>
          </p:cNvPicPr>
          <p:nvPr/>
        </p:nvPicPr>
        <p:blipFill>
          <a:blip r:embed="rId3"/>
          <a:stretch>
            <a:fillRect/>
          </a:stretch>
        </p:blipFill>
        <p:spPr>
          <a:xfrm>
            <a:off x="2855842" y="2571750"/>
            <a:ext cx="5983357" cy="2235540"/>
          </a:xfrm>
          <a:prstGeom prst="rect">
            <a:avLst/>
          </a:prstGeom>
        </p:spPr>
      </p:pic>
    </p:spTree>
    <p:extLst>
      <p:ext uri="{BB962C8B-B14F-4D97-AF65-F5344CB8AC3E}">
        <p14:creationId xmlns:p14="http://schemas.microsoft.com/office/powerpoint/2010/main" val="3850661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83AAC-08EB-4CE0-BF8B-1689AD477A70}"/>
              </a:ext>
            </a:extLst>
          </p:cNvPr>
          <p:cNvSpPr>
            <a:spLocks noGrp="1"/>
          </p:cNvSpPr>
          <p:nvPr>
            <p:ph type="title"/>
          </p:nvPr>
        </p:nvSpPr>
        <p:spPr/>
        <p:txBody>
          <a:bodyPr/>
          <a:lstStyle/>
          <a:p>
            <a:r>
              <a:rPr lang="nl-NL" dirty="0"/>
              <a:t>Prometheus </a:t>
            </a:r>
            <a:r>
              <a:rPr lang="nl-NL" dirty="0" err="1"/>
              <a:t>Metrics</a:t>
            </a:r>
            <a:endParaRPr lang="en-NL" dirty="0"/>
          </a:p>
        </p:txBody>
      </p:sp>
      <p:sp>
        <p:nvSpPr>
          <p:cNvPr id="3" name="Content Placeholder 2">
            <a:extLst>
              <a:ext uri="{FF2B5EF4-FFF2-40B4-BE49-F238E27FC236}">
                <a16:creationId xmlns:a16="http://schemas.microsoft.com/office/drawing/2014/main" id="{90ADDCFC-AEF6-4C24-9042-FC85B80BD197}"/>
              </a:ext>
            </a:extLst>
          </p:cNvPr>
          <p:cNvSpPr>
            <a:spLocks noGrp="1"/>
          </p:cNvSpPr>
          <p:nvPr>
            <p:ph idx="1"/>
          </p:nvPr>
        </p:nvSpPr>
        <p:spPr>
          <a:xfrm>
            <a:off x="720003" y="936000"/>
            <a:ext cx="8364362" cy="3780000"/>
          </a:xfrm>
        </p:spPr>
        <p:txBody>
          <a:bodyPr/>
          <a:lstStyle/>
          <a:p>
            <a:r>
              <a:rPr lang="nl-NL" dirty="0" err="1"/>
              <a:t>All</a:t>
            </a:r>
            <a:r>
              <a:rPr lang="nl-NL" dirty="0"/>
              <a:t> are </a:t>
            </a:r>
            <a:r>
              <a:rPr lang="nl-NL" dirty="0" err="1"/>
              <a:t>numeric</a:t>
            </a:r>
            <a:endParaRPr lang="nl-NL" dirty="0"/>
          </a:p>
          <a:p>
            <a:r>
              <a:rPr lang="nl-NL" dirty="0" err="1"/>
              <a:t>Uniquely</a:t>
            </a:r>
            <a:r>
              <a:rPr lang="nl-NL" dirty="0"/>
              <a:t> </a:t>
            </a:r>
            <a:r>
              <a:rPr lang="nl-NL" dirty="0" err="1"/>
              <a:t>identified</a:t>
            </a:r>
            <a:r>
              <a:rPr lang="nl-NL" dirty="0"/>
              <a:t> </a:t>
            </a:r>
            <a:r>
              <a:rPr lang="nl-NL" dirty="0" err="1"/>
              <a:t>by</a:t>
            </a:r>
            <a:r>
              <a:rPr lang="nl-NL" dirty="0"/>
              <a:t> name </a:t>
            </a:r>
            <a:r>
              <a:rPr lang="nl-NL" dirty="0" err="1"/>
              <a:t>and</a:t>
            </a:r>
            <a:r>
              <a:rPr lang="nl-NL" dirty="0"/>
              <a:t> set of labels</a:t>
            </a:r>
          </a:p>
          <a:p>
            <a:r>
              <a:rPr lang="nl-NL" dirty="0" err="1"/>
              <a:t>All</a:t>
            </a:r>
            <a:r>
              <a:rPr lang="nl-NL" dirty="0"/>
              <a:t> </a:t>
            </a:r>
            <a:r>
              <a:rPr lang="nl-NL" dirty="0" err="1"/>
              <a:t>can</a:t>
            </a:r>
            <a:r>
              <a:rPr lang="nl-NL" dirty="0"/>
              <a:t> </a:t>
            </a:r>
            <a:r>
              <a:rPr lang="nl-NL" dirty="0" err="1"/>
              <a:t>be</a:t>
            </a:r>
            <a:r>
              <a:rPr lang="nl-NL" dirty="0"/>
              <a:t> </a:t>
            </a:r>
            <a:r>
              <a:rPr lang="nl-NL" dirty="0" err="1"/>
              <a:t>labeled</a:t>
            </a:r>
            <a:r>
              <a:rPr lang="nl-NL" dirty="0"/>
              <a:t> (</a:t>
            </a:r>
            <a:r>
              <a:rPr lang="nl-NL" dirty="0" err="1"/>
              <a:t>associated</a:t>
            </a:r>
            <a:r>
              <a:rPr lang="nl-NL" dirty="0"/>
              <a:t> </a:t>
            </a:r>
            <a:r>
              <a:rPr lang="nl-NL" dirty="0" err="1"/>
              <a:t>with</a:t>
            </a:r>
            <a:r>
              <a:rPr lang="nl-NL" dirty="0"/>
              <a:t> </a:t>
            </a:r>
            <a:r>
              <a:rPr lang="nl-NL" dirty="0" err="1"/>
              <a:t>dimensions</a:t>
            </a:r>
            <a:r>
              <a:rPr lang="nl-NL" dirty="0"/>
              <a:t>)</a:t>
            </a:r>
          </a:p>
          <a:p>
            <a:pPr lvl="1"/>
            <a:r>
              <a:rPr lang="nl-NL" dirty="0" err="1"/>
              <a:t>Aggregation</a:t>
            </a:r>
            <a:r>
              <a:rPr lang="nl-NL" dirty="0"/>
              <a:t> is </a:t>
            </a:r>
            <a:r>
              <a:rPr lang="nl-NL" dirty="0" err="1"/>
              <a:t>done</a:t>
            </a:r>
            <a:r>
              <a:rPr lang="nl-NL" dirty="0"/>
              <a:t> </a:t>
            </a:r>
            <a:r>
              <a:rPr lang="nl-NL" dirty="0" err="1"/>
              <a:t>grouped</a:t>
            </a:r>
            <a:r>
              <a:rPr lang="nl-NL" dirty="0"/>
              <a:t> </a:t>
            </a:r>
            <a:r>
              <a:rPr lang="nl-NL" dirty="0" err="1"/>
              <a:t>by</a:t>
            </a:r>
            <a:r>
              <a:rPr lang="nl-NL" dirty="0"/>
              <a:t> </a:t>
            </a:r>
            <a:r>
              <a:rPr lang="nl-NL" dirty="0" err="1"/>
              <a:t>dimension</a:t>
            </a:r>
            <a:endParaRPr lang="nl-NL" dirty="0"/>
          </a:p>
          <a:p>
            <a:pPr lvl="1"/>
            <a:r>
              <a:rPr lang="nl-NL" dirty="0"/>
              <a:t>(labels </a:t>
            </a:r>
            <a:r>
              <a:rPr lang="nl-NL" dirty="0" err="1"/>
              <a:t>should</a:t>
            </a:r>
            <a:r>
              <a:rPr lang="nl-NL" dirty="0"/>
              <a:t> have </a:t>
            </a:r>
            <a:r>
              <a:rPr lang="nl-NL" dirty="0" err="1"/>
              <a:t>limited</a:t>
            </a:r>
            <a:r>
              <a:rPr lang="nl-NL" dirty="0"/>
              <a:t> </a:t>
            </a:r>
            <a:r>
              <a:rPr lang="nl-NL" dirty="0" err="1"/>
              <a:t>number</a:t>
            </a:r>
            <a:r>
              <a:rPr lang="nl-NL" dirty="0"/>
              <a:t> of </a:t>
            </a:r>
            <a:r>
              <a:rPr lang="nl-NL" dirty="0" err="1"/>
              <a:t>values</a:t>
            </a:r>
            <a:r>
              <a:rPr lang="nl-NL" dirty="0"/>
              <a:t>)</a:t>
            </a:r>
          </a:p>
          <a:p>
            <a:pPr lvl="1"/>
            <a:r>
              <a:rPr lang="nl-NL" dirty="0"/>
              <a:t>Filtering </a:t>
            </a:r>
            <a:r>
              <a:rPr lang="nl-NL" dirty="0" err="1"/>
              <a:t>and</a:t>
            </a:r>
            <a:r>
              <a:rPr lang="nl-NL" dirty="0"/>
              <a:t> </a:t>
            </a:r>
            <a:r>
              <a:rPr lang="nl-NL" dirty="0" err="1"/>
              <a:t>Drill</a:t>
            </a:r>
            <a:r>
              <a:rPr lang="nl-NL" dirty="0"/>
              <a:t> down is </a:t>
            </a:r>
            <a:r>
              <a:rPr lang="nl-NL" dirty="0" err="1"/>
              <a:t>also</a:t>
            </a:r>
            <a:r>
              <a:rPr lang="nl-NL" dirty="0"/>
              <a:t> </a:t>
            </a:r>
            <a:r>
              <a:rPr lang="nl-NL" dirty="0" err="1"/>
              <a:t>done</a:t>
            </a:r>
            <a:r>
              <a:rPr lang="nl-NL" dirty="0"/>
              <a:t> </a:t>
            </a:r>
            <a:r>
              <a:rPr lang="nl-NL" dirty="0" err="1"/>
              <a:t>using</a:t>
            </a:r>
            <a:r>
              <a:rPr lang="nl-NL" dirty="0"/>
              <a:t> labels</a:t>
            </a:r>
          </a:p>
          <a:p>
            <a:r>
              <a:rPr lang="nl-NL" dirty="0" err="1"/>
              <a:t>Two</a:t>
            </a:r>
            <a:r>
              <a:rPr lang="nl-NL" dirty="0"/>
              <a:t> types of </a:t>
            </a:r>
            <a:r>
              <a:rPr lang="nl-NL" dirty="0" err="1"/>
              <a:t>metrics</a:t>
            </a:r>
            <a:r>
              <a:rPr lang="nl-NL" dirty="0"/>
              <a:t> are </a:t>
            </a:r>
            <a:r>
              <a:rPr lang="nl-NL" dirty="0" err="1"/>
              <a:t>scraped</a:t>
            </a:r>
            <a:r>
              <a:rPr lang="nl-NL" dirty="0"/>
              <a:t>:</a:t>
            </a:r>
          </a:p>
          <a:p>
            <a:pPr lvl="1"/>
            <a:r>
              <a:rPr lang="nl-NL" dirty="0" err="1"/>
              <a:t>Gauge</a:t>
            </a:r>
            <a:r>
              <a:rPr lang="nl-NL" dirty="0"/>
              <a:t> – </a:t>
            </a:r>
            <a:r>
              <a:rPr lang="nl-NL" dirty="0" err="1"/>
              <a:t>current</a:t>
            </a:r>
            <a:r>
              <a:rPr lang="nl-NL" dirty="0"/>
              <a:t> </a:t>
            </a:r>
            <a:r>
              <a:rPr lang="nl-NL" dirty="0" err="1"/>
              <a:t>value</a:t>
            </a:r>
            <a:r>
              <a:rPr lang="nl-NL" dirty="0"/>
              <a:t> (%disk free, response time, state of database)</a:t>
            </a:r>
          </a:p>
          <a:p>
            <a:pPr lvl="1"/>
            <a:r>
              <a:rPr lang="nl-NL" dirty="0"/>
              <a:t>Counter - #</a:t>
            </a:r>
            <a:r>
              <a:rPr lang="nl-NL" dirty="0" err="1"/>
              <a:t>occurrences</a:t>
            </a:r>
            <a:r>
              <a:rPr lang="nl-NL" dirty="0"/>
              <a:t> – </a:t>
            </a:r>
            <a:r>
              <a:rPr lang="nl-NL" dirty="0" err="1"/>
              <a:t>and</a:t>
            </a:r>
            <a:r>
              <a:rPr lang="nl-NL" dirty="0"/>
              <a:t> </a:t>
            </a:r>
            <a:r>
              <a:rPr lang="nl-NL" dirty="0" err="1"/>
              <a:t>the</a:t>
            </a:r>
            <a:r>
              <a:rPr lang="nl-NL" dirty="0"/>
              <a:t> </a:t>
            </a:r>
            <a:r>
              <a:rPr lang="nl-NL" dirty="0" err="1"/>
              <a:t>derived</a:t>
            </a:r>
            <a:r>
              <a:rPr lang="nl-NL" dirty="0"/>
              <a:t> </a:t>
            </a:r>
            <a:r>
              <a:rPr lang="nl-NL" dirty="0" err="1"/>
              <a:t>rate</a:t>
            </a:r>
            <a:r>
              <a:rPr lang="nl-NL" dirty="0"/>
              <a:t> - #</a:t>
            </a:r>
            <a:r>
              <a:rPr lang="nl-NL" dirty="0" err="1"/>
              <a:t>occurrences</a:t>
            </a:r>
            <a:r>
              <a:rPr lang="nl-NL" dirty="0"/>
              <a:t>/time unit - (</a:t>
            </a:r>
            <a:r>
              <a:rPr lang="nl-NL" dirty="0" err="1"/>
              <a:t>number</a:t>
            </a:r>
            <a:r>
              <a:rPr lang="nl-NL" dirty="0"/>
              <a:t> of </a:t>
            </a:r>
            <a:r>
              <a:rPr lang="nl-NL" dirty="0" err="1"/>
              <a:t>requests</a:t>
            </a:r>
            <a:r>
              <a:rPr lang="nl-NL" dirty="0"/>
              <a:t>, </a:t>
            </a:r>
            <a:r>
              <a:rPr lang="nl-NL" dirty="0" err="1"/>
              <a:t>number</a:t>
            </a:r>
            <a:r>
              <a:rPr lang="nl-NL" dirty="0"/>
              <a:t> of bytes </a:t>
            </a:r>
            <a:r>
              <a:rPr lang="nl-NL" dirty="0" err="1"/>
              <a:t>transferred</a:t>
            </a:r>
            <a:r>
              <a:rPr lang="nl-NL" dirty="0"/>
              <a:t>); </a:t>
            </a:r>
          </a:p>
          <a:p>
            <a:pPr lvl="2"/>
            <a:r>
              <a:rPr lang="nl-NL" dirty="0"/>
              <a:t>counters </a:t>
            </a:r>
            <a:r>
              <a:rPr lang="nl-NL" dirty="0" err="1"/>
              <a:t>can</a:t>
            </a:r>
            <a:r>
              <a:rPr lang="nl-NL" dirty="0"/>
              <a:t> </a:t>
            </a:r>
            <a:r>
              <a:rPr lang="nl-NL" dirty="0" err="1"/>
              <a:t>be</a:t>
            </a:r>
            <a:r>
              <a:rPr lang="nl-NL" dirty="0"/>
              <a:t> reset but </a:t>
            </a:r>
            <a:r>
              <a:rPr lang="nl-NL" dirty="0" err="1"/>
              <a:t>not</a:t>
            </a:r>
            <a:r>
              <a:rPr lang="nl-NL" dirty="0"/>
              <a:t> </a:t>
            </a:r>
            <a:r>
              <a:rPr lang="nl-NL" dirty="0" err="1"/>
              <a:t>decremented</a:t>
            </a:r>
            <a:endParaRPr lang="nl-NL" dirty="0"/>
          </a:p>
          <a:p>
            <a:pPr lvl="1"/>
            <a:r>
              <a:rPr lang="nl-NL" dirty="0" err="1"/>
              <a:t>Also</a:t>
            </a:r>
            <a:r>
              <a:rPr lang="nl-NL" dirty="0"/>
              <a:t>:</a:t>
            </a:r>
          </a:p>
          <a:p>
            <a:pPr lvl="2"/>
            <a:r>
              <a:rPr lang="nl-NL" dirty="0"/>
              <a:t>Summary – </a:t>
            </a:r>
            <a:r>
              <a:rPr lang="nl-NL" dirty="0" err="1"/>
              <a:t>reports</a:t>
            </a:r>
            <a:r>
              <a:rPr lang="nl-NL" dirty="0"/>
              <a:t> </a:t>
            </a:r>
            <a:r>
              <a:rPr lang="nl-NL" dirty="0" err="1"/>
              <a:t>quantiles</a:t>
            </a:r>
            <a:r>
              <a:rPr lang="nl-NL" dirty="0"/>
              <a:t> as well as </a:t>
            </a:r>
            <a:r>
              <a:rPr lang="nl-NL" dirty="0" err="1"/>
              <a:t>total</a:t>
            </a:r>
            <a:r>
              <a:rPr lang="nl-NL" dirty="0"/>
              <a:t> </a:t>
            </a:r>
            <a:r>
              <a:rPr lang="nl-NL" dirty="0" err="1"/>
              <a:t>sum</a:t>
            </a:r>
            <a:r>
              <a:rPr lang="nl-NL" dirty="0"/>
              <a:t> </a:t>
            </a:r>
            <a:r>
              <a:rPr lang="nl-NL" dirty="0" err="1"/>
              <a:t>and</a:t>
            </a:r>
            <a:r>
              <a:rPr lang="nl-NL" dirty="0"/>
              <a:t> </a:t>
            </a:r>
            <a:r>
              <a:rPr lang="nl-NL" dirty="0" err="1"/>
              <a:t>total</a:t>
            </a:r>
            <a:r>
              <a:rPr lang="nl-NL" dirty="0"/>
              <a:t> </a:t>
            </a:r>
            <a:r>
              <a:rPr lang="nl-NL" dirty="0" err="1"/>
              <a:t>count</a:t>
            </a:r>
            <a:r>
              <a:rPr lang="nl-NL" dirty="0"/>
              <a:t> (over sliding </a:t>
            </a:r>
            <a:r>
              <a:rPr lang="nl-NL" dirty="0" err="1"/>
              <a:t>window</a:t>
            </a:r>
            <a:r>
              <a:rPr lang="nl-NL" dirty="0"/>
              <a:t>)</a:t>
            </a:r>
          </a:p>
          <a:p>
            <a:pPr lvl="2"/>
            <a:r>
              <a:rPr lang="nl-NL" dirty="0"/>
              <a:t>Histogram – </a:t>
            </a:r>
            <a:r>
              <a:rPr lang="nl-NL" dirty="0" err="1"/>
              <a:t>maps</a:t>
            </a:r>
            <a:r>
              <a:rPr lang="nl-NL" dirty="0"/>
              <a:t> </a:t>
            </a:r>
            <a:r>
              <a:rPr lang="nl-NL" dirty="0" err="1"/>
              <a:t>observations</a:t>
            </a:r>
            <a:r>
              <a:rPr lang="nl-NL" dirty="0"/>
              <a:t> </a:t>
            </a:r>
            <a:r>
              <a:rPr lang="nl-NL" dirty="0" err="1"/>
              <a:t>to</a:t>
            </a:r>
            <a:r>
              <a:rPr lang="nl-NL" dirty="0"/>
              <a:t> buckets </a:t>
            </a:r>
            <a:r>
              <a:rPr lang="nl-NL" dirty="0" err="1"/>
              <a:t>and</a:t>
            </a:r>
            <a:r>
              <a:rPr lang="nl-NL" dirty="0"/>
              <a:t> </a:t>
            </a:r>
            <a:r>
              <a:rPr lang="nl-NL" dirty="0" err="1"/>
              <a:t>reports</a:t>
            </a:r>
            <a:r>
              <a:rPr lang="nl-NL" dirty="0"/>
              <a:t> </a:t>
            </a:r>
            <a:r>
              <a:rPr lang="nl-NL" dirty="0" err="1"/>
              <a:t>number</a:t>
            </a:r>
            <a:r>
              <a:rPr lang="nl-NL" dirty="0"/>
              <a:t> of </a:t>
            </a:r>
            <a:r>
              <a:rPr lang="nl-NL" dirty="0" err="1"/>
              <a:t>instances</a:t>
            </a:r>
            <a:r>
              <a:rPr lang="nl-NL" dirty="0"/>
              <a:t> per bucket (over sliding </a:t>
            </a:r>
            <a:r>
              <a:rPr lang="nl-NL" dirty="0" err="1"/>
              <a:t>window</a:t>
            </a:r>
            <a:r>
              <a:rPr lang="nl-NL" dirty="0"/>
              <a:t>)</a:t>
            </a:r>
          </a:p>
          <a:p>
            <a:pPr lvl="1"/>
            <a:endParaRPr lang="en-NL" dirty="0"/>
          </a:p>
        </p:txBody>
      </p:sp>
      <p:sp>
        <p:nvSpPr>
          <p:cNvPr id="4" name="Footer Placeholder 3">
            <a:extLst>
              <a:ext uri="{FF2B5EF4-FFF2-40B4-BE49-F238E27FC236}">
                <a16:creationId xmlns:a16="http://schemas.microsoft.com/office/drawing/2014/main" id="{4EAA0E0B-C5B0-4F2B-A074-40CF3D64414A}"/>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8B265BE5-F199-4159-AE70-81684B168156}"/>
              </a:ext>
            </a:extLst>
          </p:cNvPr>
          <p:cNvSpPr>
            <a:spLocks noGrp="1"/>
          </p:cNvSpPr>
          <p:nvPr>
            <p:ph type="sldNum" sz="quarter" idx="12"/>
          </p:nvPr>
        </p:nvSpPr>
        <p:spPr/>
        <p:txBody>
          <a:bodyPr/>
          <a:lstStyle/>
          <a:p>
            <a:fld id="{14F1411D-0280-154F-AEAC-4C20B7AA46B2}" type="slidenum">
              <a:rPr lang="nl-NL" smtClean="0"/>
              <a:t>11</a:t>
            </a:fld>
            <a:endParaRPr lang="nl-NL"/>
          </a:p>
        </p:txBody>
      </p:sp>
    </p:spTree>
    <p:extLst>
      <p:ext uri="{BB962C8B-B14F-4D97-AF65-F5344CB8AC3E}">
        <p14:creationId xmlns:p14="http://schemas.microsoft.com/office/powerpoint/2010/main" val="2670005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a:xfrm>
            <a:off x="5400000" y="1548000"/>
            <a:ext cx="3024000" cy="3024000"/>
          </a:xfrm>
        </p:spPr>
        <p:txBody>
          <a:bodyPr/>
          <a:lstStyle/>
          <a:p>
            <a:r>
              <a:rPr lang="hi-IN" altLang="nl-NL" dirty="0"/>
              <a:t>धन्यवाद</a:t>
            </a:r>
            <a:br>
              <a:rPr lang="en-US" altLang="nl-NL" dirty="0"/>
            </a:br>
            <a:br>
              <a:rPr lang="en-US" altLang="nl-NL" dirty="0"/>
            </a:br>
            <a:r>
              <a:rPr lang="en-US" altLang="nl-NL" dirty="0" err="1"/>
              <a:t>dhanyavaad</a:t>
            </a:r>
            <a:br>
              <a:rPr lang="en-US" altLang="nl-NL" dirty="0"/>
            </a:br>
            <a:br>
              <a:rPr lang="en-US" dirty="0"/>
            </a:br>
            <a:r>
              <a:rPr lang="en-US" dirty="0"/>
              <a:t>Thank you</a:t>
            </a:r>
            <a:br>
              <a:rPr lang="en-US" dirty="0"/>
            </a:br>
            <a:br>
              <a:rPr lang="en-US" dirty="0"/>
            </a:br>
            <a:r>
              <a:rPr lang="en-US" dirty="0"/>
              <a:t>Dank je </a:t>
            </a:r>
            <a:r>
              <a:rPr lang="en-US" dirty="0" err="1"/>
              <a:t>wel</a:t>
            </a:r>
            <a:br>
              <a:rPr lang="en-US" dirty="0"/>
            </a:br>
            <a:br>
              <a:rPr lang="en-US" dirty="0"/>
            </a:br>
            <a:endParaRPr lang="nl-NL" dirty="0"/>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Blog: 	</a:t>
            </a:r>
            <a:r>
              <a:rPr lang="en-US" sz="1200" b="1" dirty="0">
                <a:solidFill>
                  <a:srgbClr val="E73430">
                    <a:lumMod val="50000"/>
                  </a:srgbClr>
                </a:solidFill>
                <a:latin typeface="Arial Unicode MS"/>
                <a:hlinkClick r:id="rId4"/>
              </a:rPr>
              <a:t>technology.amis.nl</a:t>
            </a:r>
            <a:endParaRPr lang="en-US" sz="1200" b="1" dirty="0">
              <a:solidFill>
                <a:srgbClr val="E73430">
                  <a:lumMod val="50000"/>
                </a:srgbClr>
              </a:solidFill>
              <a:latin typeface="Arial Unicode MS"/>
            </a:endParaRPr>
          </a:p>
          <a:p>
            <a:pPr marL="0" indent="0">
              <a:buFont typeface="Arial"/>
              <a:buNone/>
            </a:pPr>
            <a:r>
              <a:rPr lang="en-US" sz="1200" b="1" dirty="0">
                <a:solidFill>
                  <a:srgbClr val="E73430">
                    <a:lumMod val="50000"/>
                  </a:srgbClr>
                </a:solidFill>
                <a:latin typeface="Arial Unicode MS"/>
              </a:rPr>
              <a:t>			</a:t>
            </a:r>
          </a:p>
          <a:p>
            <a:r>
              <a:rPr lang="en-US" sz="1200" b="1" dirty="0">
                <a:solidFill>
                  <a:srgbClr val="E73430">
                    <a:lumMod val="50000"/>
                  </a:srgbClr>
                </a:solidFill>
                <a:latin typeface="Arial Unicode MS"/>
              </a:rPr>
              <a:t>Email: 	</a:t>
            </a:r>
            <a:r>
              <a:rPr lang="en-US" sz="1200" b="1" dirty="0">
                <a:solidFill>
                  <a:srgbClr val="E73430">
                    <a:lumMod val="50000"/>
                  </a:srgbClr>
                </a:solidFill>
                <a:latin typeface="Arial Unicode MS"/>
                <a:hlinkClick r:id="rId5"/>
              </a:rPr>
              <a:t>lucas.jellema@amis.nl</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endParaRPr lang="en-US" sz="1200" b="1" dirty="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a:solidFill>
                  <a:srgbClr val="E73430">
                    <a:lumMod val="50000"/>
                  </a:srgbClr>
                </a:solidFill>
                <a:latin typeface="Arial Unicode MS"/>
                <a:hlinkClick r:id="rId6"/>
              </a:rPr>
              <a:t>www.amis.nl</a:t>
            </a:r>
            <a:r>
              <a:rPr lang="en-US" sz="1200" b="1" dirty="0">
                <a:solidFill>
                  <a:srgbClr val="E73430">
                    <a:lumMod val="50000"/>
                  </a:srgbClr>
                </a:solidFill>
                <a:latin typeface="Arial Unicode MS"/>
              </a:rPr>
              <a:t>, </a:t>
            </a:r>
            <a:r>
              <a:rPr lang="en-US" sz="1200" b="1" dirty="0">
                <a:solidFill>
                  <a:srgbClr val="E73430">
                    <a:lumMod val="50000"/>
                  </a:srgbClr>
                </a:solidFill>
                <a:latin typeface="Arial Unicode MS"/>
                <a:hlinkClick r:id="rId7"/>
              </a:rPr>
              <a:t>info@amis.nl</a:t>
            </a:r>
            <a:br>
              <a:rPr lang="en-US" sz="1200" b="1" dirty="0">
                <a:solidFill>
                  <a:srgbClr val="E73430">
                    <a:lumMod val="50000"/>
                  </a:srgbClr>
                </a:solidFill>
                <a:latin typeface="Arial Unicode MS"/>
              </a:rPr>
            </a:br>
            <a:r>
              <a:rPr lang="en-US" sz="1200" b="1" dirty="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8"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48668" y="4636105"/>
            <a:ext cx="2502288" cy="200055"/>
          </a:xfrm>
          <a:prstGeom prst="rect">
            <a:avLst/>
          </a:prstGeom>
          <a:noFill/>
        </p:spPr>
        <p:txBody>
          <a:bodyPr wrap="none" lIns="0" tIns="0" rIns="0" bIns="0" rtlCol="0">
            <a:spAutoFit/>
          </a:bodyPr>
          <a:lstStyle/>
          <a:p>
            <a:r>
              <a:rPr lang="nl-NL" sz="1300" b="1" dirty="0"/>
              <a:t>https://github.com/lucasjellema</a:t>
            </a:r>
          </a:p>
        </p:txBody>
      </p:sp>
      <p:pic>
        <p:nvPicPr>
          <p:cNvPr id="8" name="Picture 7"/>
          <p:cNvPicPr>
            <a:picLocks noChangeAspect="1"/>
          </p:cNvPicPr>
          <p:nvPr/>
        </p:nvPicPr>
        <p:blipFill>
          <a:blip r:embed="rId11"/>
          <a:stretch>
            <a:fillRect/>
          </a:stretch>
        </p:blipFill>
        <p:spPr>
          <a:xfrm>
            <a:off x="441824" y="4463272"/>
            <a:ext cx="441998" cy="388654"/>
          </a:xfrm>
          <a:prstGeom prst="rect">
            <a:avLst/>
          </a:prstGeom>
        </p:spPr>
      </p:pic>
    </p:spTree>
    <p:extLst>
      <p:ext uri="{BB962C8B-B14F-4D97-AF65-F5344CB8AC3E}">
        <p14:creationId xmlns:p14="http://schemas.microsoft.com/office/powerpoint/2010/main" val="2588503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Lucas Jellema</a:t>
            </a:r>
            <a:br>
              <a:rPr lang="en-US" dirty="0"/>
            </a:br>
            <a:r>
              <a:rPr lang="en-US" dirty="0"/>
              <a:t>Architect / Developer</a:t>
            </a:r>
            <a:br>
              <a:rPr lang="en-US" dirty="0"/>
            </a:br>
            <a:br>
              <a:rPr lang="en-US" dirty="0"/>
            </a:br>
            <a:r>
              <a:rPr lang="en-US" dirty="0"/>
              <a:t>1994 started in IT at Oracle </a:t>
            </a:r>
            <a:br>
              <a:rPr lang="en-US" dirty="0"/>
            </a:br>
            <a:r>
              <a:rPr lang="en-US" dirty="0"/>
              <a:t>2002 joined AMIS</a:t>
            </a:r>
            <a:br>
              <a:rPr lang="en-US" dirty="0"/>
            </a:br>
            <a:r>
              <a:rPr lang="en-US" dirty="0"/>
              <a:t>Currently CTO &amp; Solution Architect</a:t>
            </a:r>
            <a:br>
              <a:rPr lang="nl-NL" dirty="0"/>
            </a:br>
            <a:endParaRPr lang="nl-NL"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2540" y="1115998"/>
            <a:ext cx="1297541" cy="1920977"/>
          </a:xfrm>
          <a:prstGeom prst="rect">
            <a:avLst/>
          </a:prstGeom>
          <a:ln>
            <a:noFill/>
          </a:ln>
          <a:effectLst>
            <a:outerShdw blurRad="292100" dist="139700" dir="2700000" algn="tl" rotWithShape="0">
              <a:srgbClr val="333333">
                <a:alpha val="65000"/>
              </a:srgbClr>
            </a:outerShdw>
          </a:effectLst>
        </p:spPr>
      </p:pic>
      <p:sp>
        <p:nvSpPr>
          <p:cNvPr id="3" name="Footer Placeholder 2">
            <a:extLst>
              <a:ext uri="{FF2B5EF4-FFF2-40B4-BE49-F238E27FC236}">
                <a16:creationId xmlns:a16="http://schemas.microsoft.com/office/drawing/2014/main" id="{9C1D5ADA-9B59-4EA0-8508-0D85EE99E4B8}"/>
              </a:ext>
            </a:extLst>
          </p:cNvPr>
          <p:cNvSpPr>
            <a:spLocks noGrp="1"/>
          </p:cNvSpPr>
          <p:nvPr>
            <p:ph type="ftr" sz="quarter" idx="11"/>
          </p:nvPr>
        </p:nvSpPr>
        <p:spPr/>
        <p:txBody>
          <a:bodyPr/>
          <a:lstStyle/>
          <a:p>
            <a:r>
              <a:rPr lang="nl-NL" noProof="0"/>
              <a:t>Monitoring with Prometheus</a:t>
            </a:r>
            <a:endParaRPr lang="nl-NL" noProof="0" dirty="0"/>
          </a:p>
        </p:txBody>
      </p:sp>
      <p:sp>
        <p:nvSpPr>
          <p:cNvPr id="4" name="Slide Number Placeholder 3">
            <a:extLst>
              <a:ext uri="{FF2B5EF4-FFF2-40B4-BE49-F238E27FC236}">
                <a16:creationId xmlns:a16="http://schemas.microsoft.com/office/drawing/2014/main" id="{65F91F17-CDE8-44E1-BB6E-759AC3D21C93}"/>
              </a:ext>
            </a:extLst>
          </p:cNvPr>
          <p:cNvSpPr>
            <a:spLocks noGrp="1"/>
          </p:cNvSpPr>
          <p:nvPr>
            <p:ph type="sldNum" sz="quarter" idx="12"/>
          </p:nvPr>
        </p:nvSpPr>
        <p:spPr/>
        <p:txBody>
          <a:bodyPr/>
          <a:lstStyle/>
          <a:p>
            <a:fld id="{14F1411D-0280-154F-AEAC-4C20B7AA46B2}" type="slidenum">
              <a:rPr lang="nl-NL" noProof="0" smtClean="0"/>
              <a:t>2</a:t>
            </a:fld>
            <a:endParaRPr lang="nl-NL" noProof="0" dirty="0"/>
          </a:p>
        </p:txBody>
      </p:sp>
    </p:spTree>
    <p:extLst>
      <p:ext uri="{BB962C8B-B14F-4D97-AF65-F5344CB8AC3E}">
        <p14:creationId xmlns:p14="http://schemas.microsoft.com/office/powerpoint/2010/main" val="3390509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F9D1B1-970B-4C82-A1B3-5C547478F7E6}"/>
              </a:ext>
            </a:extLst>
          </p:cNvPr>
          <p:cNvSpPr>
            <a:spLocks noGrp="1"/>
          </p:cNvSpPr>
          <p:nvPr>
            <p:ph type="title"/>
          </p:nvPr>
        </p:nvSpPr>
        <p:spPr/>
        <p:txBody>
          <a:bodyPr/>
          <a:lstStyle/>
          <a:p>
            <a:r>
              <a:rPr lang="nl-NL" dirty="0" err="1"/>
              <a:t>Overview</a:t>
            </a:r>
            <a:endParaRPr lang="en-NL" dirty="0"/>
          </a:p>
        </p:txBody>
      </p:sp>
      <p:sp>
        <p:nvSpPr>
          <p:cNvPr id="6" name="Content Placeholder 5">
            <a:extLst>
              <a:ext uri="{FF2B5EF4-FFF2-40B4-BE49-F238E27FC236}">
                <a16:creationId xmlns:a16="http://schemas.microsoft.com/office/drawing/2014/main" id="{B117F6A5-0F67-4F35-AEF1-0C3EDB372746}"/>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51365211-DA5F-4149-B5F1-92EA03E1E3B4}"/>
              </a:ext>
            </a:extLst>
          </p:cNvPr>
          <p:cNvSpPr>
            <a:spLocks noGrp="1"/>
          </p:cNvSpPr>
          <p:nvPr>
            <p:ph type="ftr" sz="quarter" idx="11"/>
          </p:nvPr>
        </p:nvSpPr>
        <p:spPr/>
        <p:txBody>
          <a:bodyPr/>
          <a:lstStyle/>
          <a:p>
            <a:r>
              <a:rPr lang="nl-NL" noProof="0"/>
              <a:t>Monitoring with Prometheus</a:t>
            </a:r>
            <a:endParaRPr lang="nl-NL" noProof="0" dirty="0"/>
          </a:p>
        </p:txBody>
      </p:sp>
      <p:sp>
        <p:nvSpPr>
          <p:cNvPr id="4" name="Slide Number Placeholder 3">
            <a:extLst>
              <a:ext uri="{FF2B5EF4-FFF2-40B4-BE49-F238E27FC236}">
                <a16:creationId xmlns:a16="http://schemas.microsoft.com/office/drawing/2014/main" id="{8CC2CB9E-D983-4BFE-B7EE-D98EB00B43A9}"/>
              </a:ext>
            </a:extLst>
          </p:cNvPr>
          <p:cNvSpPr>
            <a:spLocks noGrp="1"/>
          </p:cNvSpPr>
          <p:nvPr>
            <p:ph type="sldNum" sz="quarter" idx="12"/>
          </p:nvPr>
        </p:nvSpPr>
        <p:spPr/>
        <p:txBody>
          <a:bodyPr/>
          <a:lstStyle/>
          <a:p>
            <a:fld id="{14F1411D-0280-154F-AEAC-4C20B7AA46B2}" type="slidenum">
              <a:rPr lang="nl-NL" noProof="0" smtClean="0"/>
              <a:t>3</a:t>
            </a:fld>
            <a:endParaRPr lang="nl-NL" noProof="0" dirty="0"/>
          </a:p>
        </p:txBody>
      </p:sp>
    </p:spTree>
    <p:extLst>
      <p:ext uri="{BB962C8B-B14F-4D97-AF65-F5344CB8AC3E}">
        <p14:creationId xmlns:p14="http://schemas.microsoft.com/office/powerpoint/2010/main" val="3605784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59D80-66B2-4602-936F-DEA98900E713}"/>
              </a:ext>
            </a:extLst>
          </p:cNvPr>
          <p:cNvSpPr>
            <a:spLocks noGrp="1"/>
          </p:cNvSpPr>
          <p:nvPr>
            <p:ph type="title"/>
          </p:nvPr>
        </p:nvSpPr>
        <p:spPr/>
        <p:txBody>
          <a:bodyPr/>
          <a:lstStyle/>
          <a:p>
            <a:r>
              <a:rPr lang="nl-NL" dirty="0"/>
              <a:t>Monitoring</a:t>
            </a:r>
            <a:endParaRPr lang="en-NL" dirty="0"/>
          </a:p>
        </p:txBody>
      </p:sp>
      <p:sp>
        <p:nvSpPr>
          <p:cNvPr id="3" name="Content Placeholder 2">
            <a:extLst>
              <a:ext uri="{FF2B5EF4-FFF2-40B4-BE49-F238E27FC236}">
                <a16:creationId xmlns:a16="http://schemas.microsoft.com/office/drawing/2014/main" id="{CDA0F9E7-1F00-4915-9C16-CAD79DF0AE24}"/>
              </a:ext>
            </a:extLst>
          </p:cNvPr>
          <p:cNvSpPr>
            <a:spLocks noGrp="1"/>
          </p:cNvSpPr>
          <p:nvPr>
            <p:ph idx="1"/>
          </p:nvPr>
        </p:nvSpPr>
        <p:spPr/>
        <p:txBody>
          <a:bodyPr/>
          <a:lstStyle/>
          <a:p>
            <a:r>
              <a:rPr lang="nl-NL" dirty="0"/>
              <a:t>Ensure non-</a:t>
            </a:r>
            <a:r>
              <a:rPr lang="nl-NL" dirty="0" err="1"/>
              <a:t>functional</a:t>
            </a:r>
            <a:r>
              <a:rPr lang="nl-NL" dirty="0"/>
              <a:t> </a:t>
            </a:r>
            <a:r>
              <a:rPr lang="nl-NL" dirty="0" err="1"/>
              <a:t>behavior</a:t>
            </a:r>
            <a:r>
              <a:rPr lang="nl-NL" dirty="0"/>
              <a:t> of business </a:t>
            </a:r>
            <a:r>
              <a:rPr lang="nl-NL" dirty="0" err="1"/>
              <a:t>functions</a:t>
            </a:r>
            <a:r>
              <a:rPr lang="nl-NL" dirty="0"/>
              <a:t>/</a:t>
            </a:r>
            <a:r>
              <a:rPr lang="nl-NL" dirty="0" err="1"/>
              <a:t>applications</a:t>
            </a:r>
            <a:endParaRPr lang="nl-NL" dirty="0"/>
          </a:p>
          <a:p>
            <a:pPr lvl="1"/>
            <a:r>
              <a:rPr lang="nl-NL" dirty="0"/>
              <a:t>Availability </a:t>
            </a:r>
            <a:r>
              <a:rPr lang="nl-NL" dirty="0" err="1"/>
              <a:t>and</a:t>
            </a:r>
            <a:r>
              <a:rPr lang="nl-NL" dirty="0"/>
              <a:t> health</a:t>
            </a:r>
          </a:p>
          <a:p>
            <a:pPr lvl="1"/>
            <a:r>
              <a:rPr lang="nl-NL" dirty="0"/>
              <a:t>Performance</a:t>
            </a:r>
          </a:p>
          <a:p>
            <a:pPr lvl="1"/>
            <a:r>
              <a:rPr lang="nl-NL" dirty="0"/>
              <a:t>Access – as </a:t>
            </a:r>
            <a:r>
              <a:rPr lang="nl-NL" dirty="0" err="1"/>
              <a:t>it</a:t>
            </a:r>
            <a:r>
              <a:rPr lang="nl-NL" dirty="0"/>
              <a:t> </a:t>
            </a:r>
            <a:r>
              <a:rPr lang="nl-NL" dirty="0" err="1"/>
              <a:t>should</a:t>
            </a:r>
            <a:r>
              <a:rPr lang="nl-NL" dirty="0"/>
              <a:t> </a:t>
            </a:r>
            <a:r>
              <a:rPr lang="nl-NL" dirty="0" err="1"/>
              <a:t>be</a:t>
            </a:r>
            <a:r>
              <a:rPr lang="nl-NL" dirty="0"/>
              <a:t> </a:t>
            </a:r>
            <a:r>
              <a:rPr lang="nl-NL" dirty="0" err="1"/>
              <a:t>for</a:t>
            </a:r>
            <a:r>
              <a:rPr lang="nl-NL" dirty="0"/>
              <a:t> </a:t>
            </a:r>
            <a:r>
              <a:rPr lang="nl-NL" dirty="0" err="1"/>
              <a:t>whom</a:t>
            </a:r>
            <a:r>
              <a:rPr lang="nl-NL" dirty="0"/>
              <a:t> </a:t>
            </a:r>
            <a:r>
              <a:rPr lang="nl-NL" dirty="0" err="1"/>
              <a:t>it</a:t>
            </a:r>
            <a:r>
              <a:rPr lang="nl-NL" dirty="0"/>
              <a:t> </a:t>
            </a:r>
            <a:r>
              <a:rPr lang="nl-NL" dirty="0" err="1"/>
              <a:t>should</a:t>
            </a:r>
            <a:r>
              <a:rPr lang="nl-NL" dirty="0"/>
              <a:t> </a:t>
            </a:r>
            <a:r>
              <a:rPr lang="nl-NL" dirty="0" err="1"/>
              <a:t>be</a:t>
            </a:r>
            <a:endParaRPr lang="en-NL" dirty="0"/>
          </a:p>
        </p:txBody>
      </p:sp>
      <p:sp>
        <p:nvSpPr>
          <p:cNvPr id="4" name="Footer Placeholder 3">
            <a:extLst>
              <a:ext uri="{FF2B5EF4-FFF2-40B4-BE49-F238E27FC236}">
                <a16:creationId xmlns:a16="http://schemas.microsoft.com/office/drawing/2014/main" id="{9161ABFF-F944-4899-AA1E-E93FF5D1B8DE}"/>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8774A532-FD7B-4C4F-AA68-78E12D8B5519}"/>
              </a:ext>
            </a:extLst>
          </p:cNvPr>
          <p:cNvSpPr>
            <a:spLocks noGrp="1"/>
          </p:cNvSpPr>
          <p:nvPr>
            <p:ph type="sldNum" sz="quarter" idx="12"/>
          </p:nvPr>
        </p:nvSpPr>
        <p:spPr/>
        <p:txBody>
          <a:bodyPr/>
          <a:lstStyle/>
          <a:p>
            <a:fld id="{14F1411D-0280-154F-AEAC-4C20B7AA46B2}" type="slidenum">
              <a:rPr lang="nl-NL" smtClean="0"/>
              <a:t>4</a:t>
            </a:fld>
            <a:endParaRPr lang="nl-NL"/>
          </a:p>
        </p:txBody>
      </p:sp>
    </p:spTree>
    <p:extLst>
      <p:ext uri="{BB962C8B-B14F-4D97-AF65-F5344CB8AC3E}">
        <p14:creationId xmlns:p14="http://schemas.microsoft.com/office/powerpoint/2010/main" val="2299629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BB209-0926-4484-A9A2-B0225510D396}"/>
              </a:ext>
            </a:extLst>
          </p:cNvPr>
          <p:cNvSpPr>
            <a:spLocks noGrp="1"/>
          </p:cNvSpPr>
          <p:nvPr>
            <p:ph type="title"/>
          </p:nvPr>
        </p:nvSpPr>
        <p:spPr/>
        <p:txBody>
          <a:bodyPr/>
          <a:lstStyle/>
          <a:p>
            <a:r>
              <a:rPr lang="nl-NL" dirty="0" err="1"/>
              <a:t>What</a:t>
            </a:r>
            <a:r>
              <a:rPr lang="nl-NL" dirty="0"/>
              <a:t> is </a:t>
            </a:r>
            <a:r>
              <a:rPr lang="nl-NL" dirty="0" err="1"/>
              <a:t>required</a:t>
            </a:r>
            <a:r>
              <a:rPr lang="nl-NL" dirty="0"/>
              <a:t> </a:t>
            </a:r>
            <a:r>
              <a:rPr lang="nl-NL" dirty="0" err="1"/>
              <a:t>for</a:t>
            </a:r>
            <a:r>
              <a:rPr lang="nl-NL" dirty="0"/>
              <a:t> monitoring?</a:t>
            </a:r>
            <a:endParaRPr lang="en-NL" dirty="0"/>
          </a:p>
        </p:txBody>
      </p:sp>
      <p:sp>
        <p:nvSpPr>
          <p:cNvPr id="3" name="Content Placeholder 2">
            <a:extLst>
              <a:ext uri="{FF2B5EF4-FFF2-40B4-BE49-F238E27FC236}">
                <a16:creationId xmlns:a16="http://schemas.microsoft.com/office/drawing/2014/main" id="{4E4410E7-844A-4B7A-8DFA-1BCFB2FED354}"/>
              </a:ext>
            </a:extLst>
          </p:cNvPr>
          <p:cNvSpPr>
            <a:spLocks noGrp="1"/>
          </p:cNvSpPr>
          <p:nvPr>
            <p:ph idx="1"/>
          </p:nvPr>
        </p:nvSpPr>
        <p:spPr/>
        <p:txBody>
          <a:bodyPr/>
          <a:lstStyle/>
          <a:p>
            <a:r>
              <a:rPr lang="nl-NL" dirty="0" err="1"/>
              <a:t>Gather</a:t>
            </a:r>
            <a:r>
              <a:rPr lang="nl-NL" dirty="0"/>
              <a:t> </a:t>
            </a:r>
            <a:r>
              <a:rPr lang="nl-NL" dirty="0" err="1"/>
              <a:t>metrics</a:t>
            </a:r>
            <a:endParaRPr lang="nl-NL" dirty="0"/>
          </a:p>
          <a:p>
            <a:pPr lvl="1"/>
            <a:r>
              <a:rPr lang="nl-NL" dirty="0" err="1"/>
              <a:t>And</a:t>
            </a:r>
            <a:r>
              <a:rPr lang="nl-NL" dirty="0"/>
              <a:t> </a:t>
            </a:r>
            <a:r>
              <a:rPr lang="nl-NL" dirty="0" err="1"/>
              <a:t>prepare</a:t>
            </a:r>
            <a:r>
              <a:rPr lang="nl-NL" dirty="0"/>
              <a:t> | </a:t>
            </a:r>
            <a:r>
              <a:rPr lang="nl-NL" dirty="0" err="1"/>
              <a:t>wrangle</a:t>
            </a:r>
            <a:r>
              <a:rPr lang="nl-NL" dirty="0"/>
              <a:t> </a:t>
            </a:r>
            <a:r>
              <a:rPr lang="nl-NL" dirty="0" err="1"/>
              <a:t>metrics</a:t>
            </a:r>
            <a:r>
              <a:rPr lang="nl-NL" dirty="0"/>
              <a:t> (tag, filter, </a:t>
            </a:r>
            <a:r>
              <a:rPr lang="nl-NL" dirty="0" err="1"/>
              <a:t>enrich</a:t>
            </a:r>
            <a:r>
              <a:rPr lang="nl-NL" dirty="0"/>
              <a:t>, </a:t>
            </a:r>
            <a:r>
              <a:rPr lang="nl-NL" dirty="0" err="1"/>
              <a:t>aggregate</a:t>
            </a:r>
            <a:r>
              <a:rPr lang="nl-NL" dirty="0"/>
              <a:t>, …)</a:t>
            </a:r>
          </a:p>
          <a:p>
            <a:pPr lvl="1"/>
            <a:endParaRPr lang="nl-NL" dirty="0"/>
          </a:p>
          <a:p>
            <a:r>
              <a:rPr lang="nl-NL" dirty="0" err="1"/>
              <a:t>To</a:t>
            </a:r>
            <a:r>
              <a:rPr lang="nl-NL" dirty="0"/>
              <a:t> </a:t>
            </a:r>
            <a:r>
              <a:rPr lang="nl-NL" dirty="0" err="1"/>
              <a:t>raise</a:t>
            </a:r>
            <a:r>
              <a:rPr lang="nl-NL" dirty="0"/>
              <a:t> alert</a:t>
            </a:r>
          </a:p>
          <a:p>
            <a:pPr lvl="1"/>
            <a:r>
              <a:rPr lang="nl-NL" dirty="0" err="1"/>
              <a:t>To</a:t>
            </a:r>
            <a:r>
              <a:rPr lang="nl-NL" dirty="0"/>
              <a:t> human (via ticket/SMS/…)</a:t>
            </a:r>
          </a:p>
          <a:p>
            <a:pPr lvl="1"/>
            <a:r>
              <a:rPr lang="nl-NL" dirty="0" err="1"/>
              <a:t>To</a:t>
            </a:r>
            <a:r>
              <a:rPr lang="nl-NL" dirty="0"/>
              <a:t> </a:t>
            </a:r>
            <a:r>
              <a:rPr lang="nl-NL" dirty="0" err="1"/>
              <a:t>automated</a:t>
            </a:r>
            <a:r>
              <a:rPr lang="nl-NL" dirty="0"/>
              <a:t> </a:t>
            </a:r>
            <a:r>
              <a:rPr lang="nl-NL" dirty="0" err="1"/>
              <a:t>handler</a:t>
            </a:r>
            <a:r>
              <a:rPr lang="nl-NL" dirty="0"/>
              <a:t>/agent</a:t>
            </a:r>
          </a:p>
          <a:p>
            <a:r>
              <a:rPr lang="nl-NL" dirty="0" err="1"/>
              <a:t>To</a:t>
            </a:r>
            <a:r>
              <a:rPr lang="nl-NL" dirty="0"/>
              <a:t> support issue </a:t>
            </a:r>
            <a:r>
              <a:rPr lang="nl-NL" dirty="0" err="1"/>
              <a:t>resolution</a:t>
            </a:r>
            <a:r>
              <a:rPr lang="nl-NL" dirty="0"/>
              <a:t> (data </a:t>
            </a:r>
            <a:r>
              <a:rPr lang="nl-NL" dirty="0" err="1"/>
              <a:t>for</a:t>
            </a:r>
            <a:r>
              <a:rPr lang="nl-NL" dirty="0"/>
              <a:t> root </a:t>
            </a:r>
            <a:r>
              <a:rPr lang="nl-NL" dirty="0" err="1"/>
              <a:t>cause</a:t>
            </a:r>
            <a:r>
              <a:rPr lang="nl-NL" dirty="0"/>
              <a:t> analysis)</a:t>
            </a:r>
          </a:p>
          <a:p>
            <a:r>
              <a:rPr lang="nl-NL" dirty="0" err="1"/>
              <a:t>To</a:t>
            </a:r>
            <a:r>
              <a:rPr lang="nl-NL" dirty="0"/>
              <a:t> </a:t>
            </a:r>
            <a:r>
              <a:rPr lang="nl-NL" dirty="0" err="1"/>
              <a:t>analyze</a:t>
            </a:r>
            <a:r>
              <a:rPr lang="nl-NL" dirty="0"/>
              <a:t> trends + </a:t>
            </a:r>
            <a:r>
              <a:rPr lang="nl-NL" dirty="0" err="1"/>
              <a:t>effects</a:t>
            </a:r>
            <a:r>
              <a:rPr lang="nl-NL" dirty="0"/>
              <a:t>/impact of change</a:t>
            </a:r>
            <a:endParaRPr lang="en-NL" dirty="0"/>
          </a:p>
        </p:txBody>
      </p:sp>
      <p:sp>
        <p:nvSpPr>
          <p:cNvPr id="4" name="Footer Placeholder 3">
            <a:extLst>
              <a:ext uri="{FF2B5EF4-FFF2-40B4-BE49-F238E27FC236}">
                <a16:creationId xmlns:a16="http://schemas.microsoft.com/office/drawing/2014/main" id="{8FF147E0-E959-481A-B7CD-0D37233F4093}"/>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AB786DCE-E65E-49FD-9111-08AF2F074C5B}"/>
              </a:ext>
            </a:extLst>
          </p:cNvPr>
          <p:cNvSpPr>
            <a:spLocks noGrp="1"/>
          </p:cNvSpPr>
          <p:nvPr>
            <p:ph type="sldNum" sz="quarter" idx="12"/>
          </p:nvPr>
        </p:nvSpPr>
        <p:spPr/>
        <p:txBody>
          <a:bodyPr/>
          <a:lstStyle/>
          <a:p>
            <a:fld id="{14F1411D-0280-154F-AEAC-4C20B7AA46B2}" type="slidenum">
              <a:rPr lang="nl-NL" smtClean="0"/>
              <a:t>5</a:t>
            </a:fld>
            <a:endParaRPr lang="nl-NL"/>
          </a:p>
        </p:txBody>
      </p:sp>
    </p:spTree>
    <p:extLst>
      <p:ext uri="{BB962C8B-B14F-4D97-AF65-F5344CB8AC3E}">
        <p14:creationId xmlns:p14="http://schemas.microsoft.com/office/powerpoint/2010/main" val="2809502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9540B-24D4-420A-A686-96EE55829A10}"/>
              </a:ext>
            </a:extLst>
          </p:cNvPr>
          <p:cNvSpPr>
            <a:spLocks noGrp="1"/>
          </p:cNvSpPr>
          <p:nvPr>
            <p:ph type="title"/>
          </p:nvPr>
        </p:nvSpPr>
        <p:spPr/>
        <p:txBody>
          <a:bodyPr/>
          <a:lstStyle/>
          <a:p>
            <a:r>
              <a:rPr lang="nl-NL" dirty="0"/>
              <a:t>Type of </a:t>
            </a:r>
            <a:r>
              <a:rPr lang="nl-NL" dirty="0" err="1"/>
              <a:t>metrics</a:t>
            </a:r>
            <a:endParaRPr lang="en-NL" dirty="0"/>
          </a:p>
        </p:txBody>
      </p:sp>
      <p:sp>
        <p:nvSpPr>
          <p:cNvPr id="3" name="Content Placeholder 2">
            <a:extLst>
              <a:ext uri="{FF2B5EF4-FFF2-40B4-BE49-F238E27FC236}">
                <a16:creationId xmlns:a16="http://schemas.microsoft.com/office/drawing/2014/main" id="{A21D0982-673A-41B1-9E42-74336482273B}"/>
              </a:ext>
            </a:extLst>
          </p:cNvPr>
          <p:cNvSpPr>
            <a:spLocks noGrp="1"/>
          </p:cNvSpPr>
          <p:nvPr>
            <p:ph idx="1"/>
          </p:nvPr>
        </p:nvSpPr>
        <p:spPr/>
        <p:txBody>
          <a:bodyPr/>
          <a:lstStyle/>
          <a:p>
            <a:r>
              <a:rPr lang="nl-NL" dirty="0" err="1"/>
              <a:t>Primary</a:t>
            </a:r>
            <a:r>
              <a:rPr lang="nl-NL" dirty="0"/>
              <a:t> </a:t>
            </a:r>
            <a:r>
              <a:rPr lang="nl-NL" dirty="0" err="1"/>
              <a:t>metrics</a:t>
            </a:r>
            <a:endParaRPr lang="nl-NL" dirty="0"/>
          </a:p>
          <a:p>
            <a:pPr lvl="1"/>
            <a:r>
              <a:rPr lang="nl-NL" dirty="0" err="1"/>
              <a:t>Tied</a:t>
            </a:r>
            <a:r>
              <a:rPr lang="nl-NL" dirty="0"/>
              <a:t> </a:t>
            </a:r>
            <a:r>
              <a:rPr lang="nl-NL" dirty="0" err="1"/>
              <a:t>to</a:t>
            </a:r>
            <a:r>
              <a:rPr lang="nl-NL" dirty="0"/>
              <a:t> SLA indicators</a:t>
            </a:r>
          </a:p>
          <a:p>
            <a:pPr lvl="1"/>
            <a:r>
              <a:rPr lang="nl-NL" dirty="0"/>
              <a:t>Relevant – </a:t>
            </a:r>
            <a:r>
              <a:rPr lang="nl-NL" dirty="0" err="1"/>
              <a:t>representative</a:t>
            </a:r>
            <a:r>
              <a:rPr lang="nl-NL" dirty="0"/>
              <a:t> of </a:t>
            </a:r>
            <a:r>
              <a:rPr lang="nl-NL" dirty="0" err="1"/>
              <a:t>Key</a:t>
            </a:r>
            <a:r>
              <a:rPr lang="nl-NL" dirty="0"/>
              <a:t> Business Indicators</a:t>
            </a:r>
          </a:p>
          <a:p>
            <a:pPr lvl="2"/>
            <a:r>
              <a:rPr lang="nl-NL" dirty="0"/>
              <a:t>End user </a:t>
            </a:r>
            <a:r>
              <a:rPr lang="nl-NL" dirty="0" err="1"/>
              <a:t>experience</a:t>
            </a:r>
            <a:endParaRPr lang="nl-NL" dirty="0"/>
          </a:p>
          <a:p>
            <a:pPr lvl="2"/>
            <a:r>
              <a:rPr lang="nl-NL" dirty="0"/>
              <a:t>Business </a:t>
            </a:r>
            <a:r>
              <a:rPr lang="nl-NL" dirty="0" err="1"/>
              <a:t>activity</a:t>
            </a:r>
            <a:r>
              <a:rPr lang="nl-NL" dirty="0"/>
              <a:t> </a:t>
            </a:r>
            <a:r>
              <a:rPr lang="nl-NL" dirty="0" err="1"/>
              <a:t>throughput</a:t>
            </a:r>
            <a:endParaRPr lang="nl-NL" dirty="0"/>
          </a:p>
          <a:p>
            <a:pPr lvl="2"/>
            <a:r>
              <a:rPr lang="nl-NL" dirty="0" err="1"/>
              <a:t>Cost</a:t>
            </a:r>
            <a:r>
              <a:rPr lang="nl-NL" dirty="0"/>
              <a:t> efficiency</a:t>
            </a:r>
          </a:p>
          <a:p>
            <a:pPr lvl="2"/>
            <a:endParaRPr lang="nl-NL" dirty="0"/>
          </a:p>
          <a:p>
            <a:r>
              <a:rPr lang="nl-NL" dirty="0" err="1"/>
              <a:t>Secondary</a:t>
            </a:r>
            <a:r>
              <a:rPr lang="nl-NL" dirty="0"/>
              <a:t> </a:t>
            </a:r>
            <a:r>
              <a:rPr lang="nl-NL" dirty="0" err="1"/>
              <a:t>metrics</a:t>
            </a:r>
            <a:endParaRPr lang="nl-NL" dirty="0"/>
          </a:p>
          <a:p>
            <a:pPr lvl="1"/>
            <a:r>
              <a:rPr lang="nl-NL" dirty="0" err="1"/>
              <a:t>Predictors</a:t>
            </a:r>
            <a:r>
              <a:rPr lang="nl-NL" dirty="0"/>
              <a:t> </a:t>
            </a:r>
            <a:r>
              <a:rPr lang="nl-NL" dirty="0" err="1"/>
              <a:t>for</a:t>
            </a:r>
            <a:r>
              <a:rPr lang="nl-NL" dirty="0"/>
              <a:t> </a:t>
            </a:r>
            <a:r>
              <a:rPr lang="nl-NL" dirty="0" err="1"/>
              <a:t>primary</a:t>
            </a:r>
            <a:r>
              <a:rPr lang="nl-NL" dirty="0"/>
              <a:t> </a:t>
            </a:r>
            <a:r>
              <a:rPr lang="nl-NL" dirty="0" err="1"/>
              <a:t>metrics</a:t>
            </a:r>
            <a:endParaRPr lang="en-NL" dirty="0"/>
          </a:p>
        </p:txBody>
      </p:sp>
      <p:sp>
        <p:nvSpPr>
          <p:cNvPr id="4" name="Footer Placeholder 3">
            <a:extLst>
              <a:ext uri="{FF2B5EF4-FFF2-40B4-BE49-F238E27FC236}">
                <a16:creationId xmlns:a16="http://schemas.microsoft.com/office/drawing/2014/main" id="{797A5BA2-0F27-4588-A7CF-AF3CE55A7935}"/>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7E6D9D75-2D57-4C6C-B227-E5B3A4ABA8FD}"/>
              </a:ext>
            </a:extLst>
          </p:cNvPr>
          <p:cNvSpPr>
            <a:spLocks noGrp="1"/>
          </p:cNvSpPr>
          <p:nvPr>
            <p:ph type="sldNum" sz="quarter" idx="12"/>
          </p:nvPr>
        </p:nvSpPr>
        <p:spPr/>
        <p:txBody>
          <a:bodyPr/>
          <a:lstStyle/>
          <a:p>
            <a:fld id="{14F1411D-0280-154F-AEAC-4C20B7AA46B2}" type="slidenum">
              <a:rPr lang="nl-NL" smtClean="0"/>
              <a:t>6</a:t>
            </a:fld>
            <a:endParaRPr lang="nl-NL"/>
          </a:p>
        </p:txBody>
      </p:sp>
    </p:spTree>
    <p:extLst>
      <p:ext uri="{BB962C8B-B14F-4D97-AF65-F5344CB8AC3E}">
        <p14:creationId xmlns:p14="http://schemas.microsoft.com/office/powerpoint/2010/main" val="1443435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191FD-E98F-4EAD-883E-FDCC1F50B659}"/>
              </a:ext>
            </a:extLst>
          </p:cNvPr>
          <p:cNvSpPr>
            <a:spLocks noGrp="1"/>
          </p:cNvSpPr>
          <p:nvPr>
            <p:ph type="title"/>
          </p:nvPr>
        </p:nvSpPr>
        <p:spPr/>
        <p:txBody>
          <a:bodyPr/>
          <a:lstStyle/>
          <a:p>
            <a:r>
              <a:rPr lang="nl-NL" dirty="0"/>
              <a:t>Dashboard</a:t>
            </a:r>
            <a:endParaRPr lang="en-NL" dirty="0"/>
          </a:p>
        </p:txBody>
      </p:sp>
      <p:sp>
        <p:nvSpPr>
          <p:cNvPr id="3" name="Content Placeholder 2">
            <a:extLst>
              <a:ext uri="{FF2B5EF4-FFF2-40B4-BE49-F238E27FC236}">
                <a16:creationId xmlns:a16="http://schemas.microsoft.com/office/drawing/2014/main" id="{6C304EC9-DDAF-421B-9DBB-9204E4A1C088}"/>
              </a:ext>
            </a:extLst>
          </p:cNvPr>
          <p:cNvSpPr>
            <a:spLocks noGrp="1"/>
          </p:cNvSpPr>
          <p:nvPr>
            <p:ph idx="1"/>
          </p:nvPr>
        </p:nvSpPr>
        <p:spPr/>
        <p:txBody>
          <a:bodyPr/>
          <a:lstStyle/>
          <a:p>
            <a:r>
              <a:rPr lang="nl-NL" dirty="0" err="1"/>
              <a:t>Provide</a:t>
            </a:r>
            <a:r>
              <a:rPr lang="nl-NL" dirty="0"/>
              <a:t> </a:t>
            </a:r>
            <a:r>
              <a:rPr lang="nl-NL" dirty="0" err="1"/>
              <a:t>starting</a:t>
            </a:r>
            <a:r>
              <a:rPr lang="nl-NL" dirty="0"/>
              <a:t> point </a:t>
            </a:r>
            <a:r>
              <a:rPr lang="nl-NL" dirty="0" err="1"/>
              <a:t>to</a:t>
            </a:r>
            <a:r>
              <a:rPr lang="nl-NL" dirty="0"/>
              <a:t> </a:t>
            </a:r>
            <a:r>
              <a:rPr lang="nl-NL" dirty="0" err="1"/>
              <a:t>respond</a:t>
            </a:r>
            <a:r>
              <a:rPr lang="nl-NL" dirty="0"/>
              <a:t> </a:t>
            </a:r>
            <a:r>
              <a:rPr lang="nl-NL" dirty="0" err="1"/>
              <a:t>to</a:t>
            </a:r>
            <a:r>
              <a:rPr lang="nl-NL" dirty="0"/>
              <a:t> </a:t>
            </a:r>
            <a:r>
              <a:rPr lang="nl-NL" dirty="0" err="1"/>
              <a:t>an</a:t>
            </a:r>
            <a:r>
              <a:rPr lang="nl-NL" dirty="0"/>
              <a:t> alert – start </a:t>
            </a:r>
            <a:r>
              <a:rPr lang="nl-NL" dirty="0" err="1"/>
              <a:t>investigation</a:t>
            </a:r>
            <a:r>
              <a:rPr lang="nl-NL" dirty="0"/>
              <a:t> (</a:t>
            </a:r>
            <a:r>
              <a:rPr lang="nl-NL" dirty="0" err="1"/>
              <a:t>drill</a:t>
            </a:r>
            <a:r>
              <a:rPr lang="nl-NL" dirty="0"/>
              <a:t> down, query)</a:t>
            </a:r>
          </a:p>
          <a:p>
            <a:r>
              <a:rPr lang="nl-NL" dirty="0" err="1"/>
              <a:t>Demonstration</a:t>
            </a:r>
            <a:r>
              <a:rPr lang="nl-NL" dirty="0"/>
              <a:t> </a:t>
            </a:r>
            <a:r>
              <a:rPr lang="nl-NL" dirty="0" err="1"/>
              <a:t>purposes</a:t>
            </a:r>
            <a:endParaRPr lang="nl-NL" dirty="0"/>
          </a:p>
          <a:p>
            <a:pPr lvl="1"/>
            <a:r>
              <a:rPr lang="nl-NL" dirty="0"/>
              <a:t>Always looks </a:t>
            </a:r>
            <a:r>
              <a:rPr lang="nl-NL" dirty="0" err="1"/>
              <a:t>nice</a:t>
            </a:r>
            <a:r>
              <a:rPr lang="nl-NL" dirty="0"/>
              <a:t> – a dashboard</a:t>
            </a:r>
          </a:p>
          <a:p>
            <a:pPr lvl="1"/>
            <a:endParaRPr lang="en-NL" dirty="0"/>
          </a:p>
        </p:txBody>
      </p:sp>
      <p:sp>
        <p:nvSpPr>
          <p:cNvPr id="4" name="Footer Placeholder 3">
            <a:extLst>
              <a:ext uri="{FF2B5EF4-FFF2-40B4-BE49-F238E27FC236}">
                <a16:creationId xmlns:a16="http://schemas.microsoft.com/office/drawing/2014/main" id="{3B5998F5-275F-498F-90CB-2BC93AB4D2D1}"/>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B51A32F8-B6AB-4824-A7E7-04F3631E4AD8}"/>
              </a:ext>
            </a:extLst>
          </p:cNvPr>
          <p:cNvSpPr>
            <a:spLocks noGrp="1"/>
          </p:cNvSpPr>
          <p:nvPr>
            <p:ph type="sldNum" sz="quarter" idx="12"/>
          </p:nvPr>
        </p:nvSpPr>
        <p:spPr/>
        <p:txBody>
          <a:bodyPr/>
          <a:lstStyle/>
          <a:p>
            <a:fld id="{14F1411D-0280-154F-AEAC-4C20B7AA46B2}" type="slidenum">
              <a:rPr lang="nl-NL" smtClean="0"/>
              <a:t>7</a:t>
            </a:fld>
            <a:endParaRPr lang="nl-NL"/>
          </a:p>
        </p:txBody>
      </p:sp>
    </p:spTree>
    <p:extLst>
      <p:ext uri="{BB962C8B-B14F-4D97-AF65-F5344CB8AC3E}">
        <p14:creationId xmlns:p14="http://schemas.microsoft.com/office/powerpoint/2010/main" val="1575287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71D1D-E7E2-415D-B470-13625BC76B54}"/>
              </a:ext>
            </a:extLst>
          </p:cNvPr>
          <p:cNvSpPr>
            <a:spLocks noGrp="1"/>
          </p:cNvSpPr>
          <p:nvPr>
            <p:ph type="title"/>
          </p:nvPr>
        </p:nvSpPr>
        <p:spPr/>
        <p:txBody>
          <a:bodyPr/>
          <a:lstStyle/>
          <a:p>
            <a:r>
              <a:rPr lang="nl-NL" dirty="0" err="1"/>
              <a:t>Metrics</a:t>
            </a:r>
            <a:r>
              <a:rPr lang="nl-NL" dirty="0"/>
              <a:t> are </a:t>
            </a:r>
            <a:r>
              <a:rPr lang="nl-NL" dirty="0" err="1"/>
              <a:t>collected</a:t>
            </a:r>
            <a:r>
              <a:rPr lang="nl-NL" dirty="0"/>
              <a:t> </a:t>
            </a:r>
            <a:r>
              <a:rPr lang="nl-NL" dirty="0" err="1"/>
              <a:t>across</a:t>
            </a:r>
            <a:r>
              <a:rPr lang="nl-NL" dirty="0"/>
              <a:t> </a:t>
            </a:r>
            <a:r>
              <a:rPr lang="nl-NL" dirty="0" err="1"/>
              <a:t>the</a:t>
            </a:r>
            <a:r>
              <a:rPr lang="nl-NL" dirty="0"/>
              <a:t> stack</a:t>
            </a:r>
            <a:endParaRPr lang="en-NL" dirty="0"/>
          </a:p>
        </p:txBody>
      </p:sp>
      <p:sp>
        <p:nvSpPr>
          <p:cNvPr id="3" name="Content Placeholder 2">
            <a:extLst>
              <a:ext uri="{FF2B5EF4-FFF2-40B4-BE49-F238E27FC236}">
                <a16:creationId xmlns:a16="http://schemas.microsoft.com/office/drawing/2014/main" id="{6F0C6167-708E-4B8B-9953-C0A75605CB87}"/>
              </a:ext>
            </a:extLst>
          </p:cNvPr>
          <p:cNvSpPr>
            <a:spLocks noGrp="1"/>
          </p:cNvSpPr>
          <p:nvPr>
            <p:ph idx="1"/>
          </p:nvPr>
        </p:nvSpPr>
        <p:spPr/>
        <p:txBody>
          <a:bodyPr/>
          <a:lstStyle/>
          <a:p>
            <a:r>
              <a:rPr lang="nl-NL" sz="1400" dirty="0"/>
              <a:t>Business Applications</a:t>
            </a:r>
          </a:p>
          <a:p>
            <a:pPr lvl="1"/>
            <a:r>
              <a:rPr lang="nl-NL" sz="1400" dirty="0"/>
              <a:t>SaaS, Standard Applications</a:t>
            </a:r>
          </a:p>
          <a:p>
            <a:pPr lvl="1"/>
            <a:r>
              <a:rPr lang="nl-NL" sz="1400" dirty="0" err="1"/>
              <a:t>Custom</a:t>
            </a:r>
            <a:r>
              <a:rPr lang="nl-NL" sz="1400" dirty="0"/>
              <a:t> | </a:t>
            </a:r>
            <a:r>
              <a:rPr lang="nl-NL" sz="1400" dirty="0" err="1"/>
              <a:t>Tailor</a:t>
            </a:r>
            <a:r>
              <a:rPr lang="nl-NL" sz="1400" dirty="0"/>
              <a:t> made </a:t>
            </a:r>
            <a:r>
              <a:rPr lang="nl-NL" sz="1400" dirty="0" err="1"/>
              <a:t>applications</a:t>
            </a:r>
            <a:endParaRPr lang="nl-NL" sz="1400" dirty="0"/>
          </a:p>
          <a:p>
            <a:r>
              <a:rPr lang="nl-NL" sz="1400" dirty="0"/>
              <a:t>Platform</a:t>
            </a:r>
          </a:p>
          <a:p>
            <a:pPr lvl="1"/>
            <a:r>
              <a:rPr lang="nl-NL" sz="1400" dirty="0"/>
              <a:t>Web Server, Application Server</a:t>
            </a:r>
          </a:p>
          <a:p>
            <a:pPr lvl="1"/>
            <a:r>
              <a:rPr lang="nl-NL" sz="1400" dirty="0"/>
              <a:t>Database</a:t>
            </a:r>
          </a:p>
          <a:p>
            <a:pPr lvl="1"/>
            <a:r>
              <a:rPr lang="nl-NL" sz="1400" dirty="0"/>
              <a:t>LDAP</a:t>
            </a:r>
          </a:p>
          <a:p>
            <a:pPr lvl="1"/>
            <a:r>
              <a:rPr lang="nl-NL" sz="1400" dirty="0"/>
              <a:t>JVM/Node/.NET/… </a:t>
            </a:r>
            <a:r>
              <a:rPr lang="nl-NL" sz="1400" dirty="0" err="1"/>
              <a:t>runtime</a:t>
            </a:r>
            <a:endParaRPr lang="nl-NL" sz="1400" dirty="0"/>
          </a:p>
          <a:p>
            <a:r>
              <a:rPr lang="nl-NL" sz="1400" dirty="0"/>
              <a:t>Infra</a:t>
            </a:r>
          </a:p>
          <a:p>
            <a:pPr lvl="1"/>
            <a:r>
              <a:rPr lang="nl-NL" sz="1400" dirty="0"/>
              <a:t>Container, Container Platform (e.g. </a:t>
            </a:r>
            <a:r>
              <a:rPr lang="nl-NL" sz="1400" dirty="0" err="1"/>
              <a:t>Kubernetes</a:t>
            </a:r>
            <a:r>
              <a:rPr lang="nl-NL" sz="1400" dirty="0"/>
              <a:t>)</a:t>
            </a:r>
          </a:p>
          <a:p>
            <a:pPr lvl="1"/>
            <a:r>
              <a:rPr lang="nl-NL" sz="1400" dirty="0"/>
              <a:t>Operating System</a:t>
            </a:r>
          </a:p>
          <a:p>
            <a:pPr lvl="1"/>
            <a:r>
              <a:rPr lang="nl-NL" sz="1400" dirty="0"/>
              <a:t>Cache</a:t>
            </a:r>
          </a:p>
          <a:p>
            <a:pPr lvl="1"/>
            <a:r>
              <a:rPr lang="nl-NL" sz="1400" dirty="0"/>
              <a:t>Proxy, Load </a:t>
            </a:r>
            <a:r>
              <a:rPr lang="nl-NL" sz="1400" dirty="0" err="1"/>
              <a:t>Balancer</a:t>
            </a:r>
            <a:endParaRPr lang="nl-NL" sz="1400" dirty="0"/>
          </a:p>
          <a:p>
            <a:pPr lvl="1"/>
            <a:r>
              <a:rPr lang="nl-NL" sz="1400" dirty="0"/>
              <a:t>Network</a:t>
            </a:r>
          </a:p>
          <a:p>
            <a:pPr lvl="1"/>
            <a:r>
              <a:rPr lang="nl-NL" sz="1400" dirty="0"/>
              <a:t>Storage, File System</a:t>
            </a:r>
            <a:endParaRPr lang="en-NL" sz="1400" dirty="0"/>
          </a:p>
        </p:txBody>
      </p:sp>
      <p:sp>
        <p:nvSpPr>
          <p:cNvPr id="4" name="Footer Placeholder 3">
            <a:extLst>
              <a:ext uri="{FF2B5EF4-FFF2-40B4-BE49-F238E27FC236}">
                <a16:creationId xmlns:a16="http://schemas.microsoft.com/office/drawing/2014/main" id="{05227B4A-29EE-480D-B561-5ABC36CEF316}"/>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55C86DE4-AADE-4C60-BCB1-47B3487DD17B}"/>
              </a:ext>
            </a:extLst>
          </p:cNvPr>
          <p:cNvSpPr>
            <a:spLocks noGrp="1"/>
          </p:cNvSpPr>
          <p:nvPr>
            <p:ph type="sldNum" sz="quarter" idx="12"/>
          </p:nvPr>
        </p:nvSpPr>
        <p:spPr/>
        <p:txBody>
          <a:bodyPr/>
          <a:lstStyle/>
          <a:p>
            <a:fld id="{14F1411D-0280-154F-AEAC-4C20B7AA46B2}" type="slidenum">
              <a:rPr lang="nl-NL" smtClean="0"/>
              <a:t>8</a:t>
            </a:fld>
            <a:endParaRPr lang="nl-NL"/>
          </a:p>
        </p:txBody>
      </p:sp>
      <p:sp>
        <p:nvSpPr>
          <p:cNvPr id="6" name="Arrow: Right 5">
            <a:extLst>
              <a:ext uri="{FF2B5EF4-FFF2-40B4-BE49-F238E27FC236}">
                <a16:creationId xmlns:a16="http://schemas.microsoft.com/office/drawing/2014/main" id="{12D2864E-64A5-4EC6-A3CD-ADA585C6539F}"/>
              </a:ext>
            </a:extLst>
          </p:cNvPr>
          <p:cNvSpPr/>
          <p:nvPr/>
        </p:nvSpPr>
        <p:spPr>
          <a:xfrm>
            <a:off x="5769157" y="1269130"/>
            <a:ext cx="1318592" cy="2829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3926DABF-48C8-47DF-AD08-ED57F22D5ECF}"/>
              </a:ext>
            </a:extLst>
          </p:cNvPr>
          <p:cNvSpPr txBox="1"/>
          <p:nvPr/>
        </p:nvSpPr>
        <p:spPr>
          <a:xfrm>
            <a:off x="7460974" y="2663687"/>
            <a:ext cx="538609" cy="200055"/>
          </a:xfrm>
          <a:prstGeom prst="rect">
            <a:avLst/>
          </a:prstGeom>
          <a:noFill/>
        </p:spPr>
        <p:txBody>
          <a:bodyPr wrap="none" lIns="0" tIns="0" rIns="0" bIns="0" rtlCol="0">
            <a:spAutoFit/>
          </a:bodyPr>
          <a:lstStyle/>
          <a:p>
            <a:r>
              <a:rPr lang="nl-NL" sz="1300" dirty="0" err="1"/>
              <a:t>metrics</a:t>
            </a:r>
            <a:endParaRPr lang="en-NL" sz="1300" dirty="0" err="1"/>
          </a:p>
        </p:txBody>
      </p:sp>
    </p:spTree>
    <p:extLst>
      <p:ext uri="{BB962C8B-B14F-4D97-AF65-F5344CB8AC3E}">
        <p14:creationId xmlns:p14="http://schemas.microsoft.com/office/powerpoint/2010/main" val="129502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C7A4A-611D-4A5B-AFC3-D13343C01194}"/>
              </a:ext>
            </a:extLst>
          </p:cNvPr>
          <p:cNvSpPr>
            <a:spLocks noGrp="1"/>
          </p:cNvSpPr>
          <p:nvPr>
            <p:ph type="title"/>
          </p:nvPr>
        </p:nvSpPr>
        <p:spPr/>
        <p:txBody>
          <a:bodyPr/>
          <a:lstStyle/>
          <a:p>
            <a:r>
              <a:rPr lang="nl-NL" dirty="0"/>
              <a:t>Prometheus</a:t>
            </a:r>
            <a:endParaRPr lang="en-NL" dirty="0"/>
          </a:p>
        </p:txBody>
      </p:sp>
      <p:sp>
        <p:nvSpPr>
          <p:cNvPr id="3" name="Content Placeholder 2">
            <a:extLst>
              <a:ext uri="{FF2B5EF4-FFF2-40B4-BE49-F238E27FC236}">
                <a16:creationId xmlns:a16="http://schemas.microsoft.com/office/drawing/2014/main" id="{81E6A507-6096-4796-A7F2-0D3D0B14AEF9}"/>
              </a:ext>
            </a:extLst>
          </p:cNvPr>
          <p:cNvSpPr>
            <a:spLocks noGrp="1"/>
          </p:cNvSpPr>
          <p:nvPr>
            <p:ph idx="1"/>
          </p:nvPr>
        </p:nvSpPr>
        <p:spPr/>
        <p:txBody>
          <a:bodyPr/>
          <a:lstStyle/>
          <a:p>
            <a:r>
              <a:rPr lang="nl-NL" dirty="0" err="1"/>
              <a:t>Gather</a:t>
            </a:r>
            <a:r>
              <a:rPr lang="nl-NL" dirty="0"/>
              <a:t> </a:t>
            </a:r>
            <a:r>
              <a:rPr lang="nl-NL" dirty="0" err="1"/>
              <a:t>metrics</a:t>
            </a:r>
            <a:r>
              <a:rPr lang="nl-NL" dirty="0"/>
              <a:t> </a:t>
            </a:r>
            <a:r>
              <a:rPr lang="nl-NL" dirty="0" err="1"/>
              <a:t>into</a:t>
            </a:r>
            <a:r>
              <a:rPr lang="nl-NL" dirty="0"/>
              <a:t> database</a:t>
            </a:r>
          </a:p>
          <a:p>
            <a:pPr lvl="1"/>
            <a:r>
              <a:rPr lang="nl-NL" dirty="0" err="1"/>
              <a:t>Scheduled</a:t>
            </a:r>
            <a:r>
              <a:rPr lang="nl-NL" dirty="0"/>
              <a:t> pull |</a:t>
            </a:r>
            <a:r>
              <a:rPr lang="nl-NL" dirty="0" err="1"/>
              <a:t>harvest</a:t>
            </a:r>
            <a:r>
              <a:rPr lang="nl-NL" dirty="0"/>
              <a:t>| </a:t>
            </a:r>
            <a:r>
              <a:rPr lang="nl-NL" dirty="0" err="1"/>
              <a:t>scrape</a:t>
            </a:r>
            <a:r>
              <a:rPr lang="nl-NL" dirty="0"/>
              <a:t> actions – HTTP/TCP </a:t>
            </a:r>
            <a:r>
              <a:rPr lang="nl-NL" dirty="0" err="1"/>
              <a:t>requests</a:t>
            </a:r>
            <a:endParaRPr lang="nl-NL" dirty="0"/>
          </a:p>
          <a:p>
            <a:pPr lvl="1"/>
            <a:r>
              <a:rPr lang="nl-NL" dirty="0" err="1"/>
              <a:t>Accessing</a:t>
            </a:r>
            <a:r>
              <a:rPr lang="nl-NL" dirty="0"/>
              <a:t> </a:t>
            </a:r>
            <a:r>
              <a:rPr lang="nl-NL" dirty="0" err="1"/>
              <a:t>Exporters</a:t>
            </a:r>
            <a:r>
              <a:rPr lang="nl-NL" dirty="0"/>
              <a:t> </a:t>
            </a:r>
            <a:r>
              <a:rPr lang="nl-NL" dirty="0" err="1"/>
              <a:t>and</a:t>
            </a:r>
            <a:r>
              <a:rPr lang="nl-NL" dirty="0"/>
              <a:t> built in (</a:t>
            </a:r>
            <a:r>
              <a:rPr lang="nl-NL" dirty="0" err="1"/>
              <a:t>scrape</a:t>
            </a:r>
            <a:r>
              <a:rPr lang="nl-NL" dirty="0"/>
              <a:t>) </a:t>
            </a:r>
            <a:r>
              <a:rPr lang="nl-NL" dirty="0" err="1"/>
              <a:t>endpoints</a:t>
            </a:r>
            <a:endParaRPr lang="nl-NL" dirty="0"/>
          </a:p>
          <a:p>
            <a:r>
              <a:rPr lang="nl-NL" dirty="0"/>
              <a:t>Make </a:t>
            </a:r>
            <a:r>
              <a:rPr lang="nl-NL" dirty="0" err="1"/>
              <a:t>metrics</a:t>
            </a:r>
            <a:r>
              <a:rPr lang="nl-NL" dirty="0"/>
              <a:t> </a:t>
            </a:r>
            <a:r>
              <a:rPr lang="nl-NL" dirty="0" err="1"/>
              <a:t>availabe</a:t>
            </a:r>
            <a:r>
              <a:rPr lang="nl-NL" dirty="0"/>
              <a:t> </a:t>
            </a:r>
            <a:r>
              <a:rPr lang="nl-NL" dirty="0" err="1"/>
              <a:t>to</a:t>
            </a:r>
            <a:r>
              <a:rPr lang="nl-NL" dirty="0"/>
              <a:t> </a:t>
            </a:r>
            <a:r>
              <a:rPr lang="nl-NL" dirty="0" err="1"/>
              <a:t>consuming</a:t>
            </a:r>
            <a:r>
              <a:rPr lang="nl-NL" dirty="0"/>
              <a:t> systems </a:t>
            </a:r>
            <a:r>
              <a:rPr lang="nl-NL" dirty="0" err="1"/>
              <a:t>and</a:t>
            </a:r>
            <a:r>
              <a:rPr lang="nl-NL" dirty="0"/>
              <a:t> </a:t>
            </a:r>
            <a:r>
              <a:rPr lang="nl-NL" dirty="0" err="1"/>
              <a:t>humans</a:t>
            </a:r>
            <a:endParaRPr lang="nl-NL" dirty="0"/>
          </a:p>
          <a:p>
            <a:pPr lvl="1"/>
            <a:r>
              <a:rPr lang="nl-NL" dirty="0" err="1"/>
              <a:t>Such</a:t>
            </a:r>
            <a:r>
              <a:rPr lang="nl-NL" dirty="0"/>
              <a:t> as </a:t>
            </a:r>
            <a:r>
              <a:rPr lang="nl-NL" dirty="0" err="1"/>
              <a:t>Grafana</a:t>
            </a:r>
            <a:r>
              <a:rPr lang="nl-NL" dirty="0"/>
              <a:t> (</a:t>
            </a:r>
            <a:r>
              <a:rPr lang="nl-NL" dirty="0" err="1"/>
              <a:t>for</a:t>
            </a:r>
            <a:r>
              <a:rPr lang="nl-NL" dirty="0"/>
              <a:t> </a:t>
            </a:r>
            <a:r>
              <a:rPr lang="nl-NL" dirty="0" err="1"/>
              <a:t>dashboarding</a:t>
            </a:r>
            <a:r>
              <a:rPr lang="nl-NL" dirty="0"/>
              <a:t>)</a:t>
            </a:r>
          </a:p>
          <a:p>
            <a:pPr lvl="1"/>
            <a:r>
              <a:rPr lang="nl-NL" dirty="0"/>
              <a:t>REST </a:t>
            </a:r>
            <a:r>
              <a:rPr lang="nl-NL" dirty="0" err="1"/>
              <a:t>APIs</a:t>
            </a:r>
            <a:endParaRPr lang="nl-NL" dirty="0"/>
          </a:p>
          <a:p>
            <a:pPr lvl="1"/>
            <a:r>
              <a:rPr lang="nl-NL" dirty="0"/>
              <a:t>Prometheus UI – </a:t>
            </a:r>
            <a:r>
              <a:rPr lang="nl-NL" dirty="0" err="1"/>
              <a:t>Graphs</a:t>
            </a:r>
            <a:r>
              <a:rPr lang="nl-NL" dirty="0"/>
              <a:t>, Console, </a:t>
            </a:r>
            <a:r>
              <a:rPr lang="nl-NL" dirty="0" err="1"/>
              <a:t>PromQL</a:t>
            </a:r>
            <a:endParaRPr lang="nl-NL" dirty="0"/>
          </a:p>
          <a:p>
            <a:r>
              <a:rPr lang="nl-NL" dirty="0" err="1"/>
              <a:t>Analyze</a:t>
            </a:r>
            <a:r>
              <a:rPr lang="nl-NL" dirty="0"/>
              <a:t> </a:t>
            </a:r>
            <a:r>
              <a:rPr lang="nl-NL" dirty="0" err="1"/>
              <a:t>metrics</a:t>
            </a:r>
            <a:r>
              <a:rPr lang="nl-NL" dirty="0"/>
              <a:t> </a:t>
            </a:r>
            <a:r>
              <a:rPr lang="nl-NL" dirty="0" err="1"/>
              <a:t>according</a:t>
            </a:r>
            <a:r>
              <a:rPr lang="nl-NL" dirty="0"/>
              <a:t> </a:t>
            </a:r>
            <a:r>
              <a:rPr lang="nl-NL" dirty="0" err="1"/>
              <a:t>to</a:t>
            </a:r>
            <a:r>
              <a:rPr lang="nl-NL" dirty="0"/>
              <a:t> [alert] </a:t>
            </a:r>
            <a:r>
              <a:rPr lang="nl-NL" dirty="0" err="1"/>
              <a:t>rules</a:t>
            </a:r>
            <a:endParaRPr lang="nl-NL" dirty="0"/>
          </a:p>
          <a:p>
            <a:pPr lvl="1"/>
            <a:r>
              <a:rPr lang="nl-NL" dirty="0" err="1"/>
              <a:t>Determine</a:t>
            </a:r>
            <a:r>
              <a:rPr lang="nl-NL" dirty="0"/>
              <a:t> </a:t>
            </a:r>
            <a:r>
              <a:rPr lang="nl-NL" dirty="0" err="1"/>
              <a:t>if</a:t>
            </a:r>
            <a:r>
              <a:rPr lang="nl-NL" dirty="0"/>
              <a:t> alerts are “</a:t>
            </a:r>
            <a:r>
              <a:rPr lang="nl-NL" dirty="0" err="1"/>
              <a:t>firing</a:t>
            </a:r>
            <a:r>
              <a:rPr lang="nl-NL" dirty="0"/>
              <a:t>”</a:t>
            </a:r>
          </a:p>
          <a:p>
            <a:r>
              <a:rPr lang="nl-NL" dirty="0"/>
              <a:t>Act on </a:t>
            </a:r>
            <a:r>
              <a:rPr lang="nl-NL" dirty="0" err="1"/>
              <a:t>firing</a:t>
            </a:r>
            <a:r>
              <a:rPr lang="nl-NL" dirty="0"/>
              <a:t> alerts</a:t>
            </a:r>
          </a:p>
          <a:p>
            <a:pPr lvl="1"/>
            <a:r>
              <a:rPr lang="nl-NL" dirty="0" err="1"/>
              <a:t>Send</a:t>
            </a:r>
            <a:r>
              <a:rPr lang="nl-NL" dirty="0"/>
              <a:t> </a:t>
            </a:r>
            <a:r>
              <a:rPr lang="nl-NL" dirty="0" err="1"/>
              <a:t>notifications</a:t>
            </a:r>
            <a:r>
              <a:rPr lang="nl-NL" dirty="0"/>
              <a:t> </a:t>
            </a:r>
            <a:br>
              <a:rPr lang="nl-NL" dirty="0"/>
            </a:br>
            <a:endParaRPr lang="en-NL" dirty="0"/>
          </a:p>
        </p:txBody>
      </p:sp>
      <p:sp>
        <p:nvSpPr>
          <p:cNvPr id="4" name="Footer Placeholder 3">
            <a:extLst>
              <a:ext uri="{FF2B5EF4-FFF2-40B4-BE49-F238E27FC236}">
                <a16:creationId xmlns:a16="http://schemas.microsoft.com/office/drawing/2014/main" id="{CA377119-D516-4532-AA1B-24B954A3EC15}"/>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29BFF5B1-C6B5-4312-AD09-AB9D9E2E5FC9}"/>
              </a:ext>
            </a:extLst>
          </p:cNvPr>
          <p:cNvSpPr>
            <a:spLocks noGrp="1"/>
          </p:cNvSpPr>
          <p:nvPr>
            <p:ph type="sldNum" sz="quarter" idx="12"/>
          </p:nvPr>
        </p:nvSpPr>
        <p:spPr/>
        <p:txBody>
          <a:bodyPr/>
          <a:lstStyle/>
          <a:p>
            <a:fld id="{14F1411D-0280-154F-AEAC-4C20B7AA46B2}" type="slidenum">
              <a:rPr lang="nl-NL" smtClean="0"/>
              <a:t>9</a:t>
            </a:fld>
            <a:endParaRPr lang="nl-NL"/>
          </a:p>
        </p:txBody>
      </p:sp>
    </p:spTree>
    <p:extLst>
      <p:ext uri="{BB962C8B-B14F-4D97-AF65-F5344CB8AC3E}">
        <p14:creationId xmlns:p14="http://schemas.microsoft.com/office/powerpoint/2010/main" val="2556282889"/>
      </p:ext>
    </p:extLst>
  </p:cSld>
  <p:clrMapOvr>
    <a:masterClrMapping/>
  </p:clrMapOvr>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16727</TotalTime>
  <Words>1092</Words>
  <Application>Microsoft Office PowerPoint</Application>
  <PresentationFormat>On-screen Show (16:9)</PresentationFormat>
  <Paragraphs>124</Paragraphs>
  <Slides>12</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12</vt:i4>
      </vt:variant>
    </vt:vector>
  </HeadingPairs>
  <TitlesOfParts>
    <vt:vector size="19" baseType="lpstr">
      <vt:lpstr>Arial</vt:lpstr>
      <vt:lpstr>Arial Narrow</vt:lpstr>
      <vt:lpstr>Arial Unicode MS</vt:lpstr>
      <vt:lpstr>Calibri</vt:lpstr>
      <vt:lpstr>Mangal</vt:lpstr>
      <vt:lpstr>Office-thema</vt:lpstr>
      <vt:lpstr>AMIS_WIDESCREEN</vt:lpstr>
      <vt:lpstr>Monitoring  with Prometheus and Grafana</vt:lpstr>
      <vt:lpstr>Lucas Jellema Architect / Developer  1994 started in IT at Oracle  2002 joined AMIS Currently CTO &amp; Solution Architect </vt:lpstr>
      <vt:lpstr>Overview</vt:lpstr>
      <vt:lpstr>Monitoring</vt:lpstr>
      <vt:lpstr>What is required for monitoring?</vt:lpstr>
      <vt:lpstr>Type of metrics</vt:lpstr>
      <vt:lpstr>Dashboard</vt:lpstr>
      <vt:lpstr>Metrics are collected across the stack</vt:lpstr>
      <vt:lpstr>Prometheus</vt:lpstr>
      <vt:lpstr>History and Status of Prometheus</vt:lpstr>
      <vt:lpstr>Prometheus Metrics</vt:lpstr>
      <vt:lpstr>धन्यवाद  dhanyavaad  Thank you  Dank je wel  </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351</cp:revision>
  <dcterms:created xsi:type="dcterms:W3CDTF">2017-09-25T11:59:01Z</dcterms:created>
  <dcterms:modified xsi:type="dcterms:W3CDTF">2018-08-15T14:50:18Z</dcterms:modified>
</cp:coreProperties>
</file>